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7"/>
  </p:notesMasterIdLst>
  <p:handoutMasterIdLst>
    <p:handoutMasterId r:id="rId18"/>
  </p:handoutMasterIdLst>
  <p:sldIdLst>
    <p:sldId id="6176" r:id="rId5"/>
    <p:sldId id="6165" r:id="rId6"/>
    <p:sldId id="3325" r:id="rId7"/>
    <p:sldId id="3108" r:id="rId8"/>
    <p:sldId id="6178" r:id="rId9"/>
    <p:sldId id="1937" r:id="rId10"/>
    <p:sldId id="6179" r:id="rId11"/>
    <p:sldId id="257" r:id="rId12"/>
    <p:sldId id="2710" r:id="rId13"/>
    <p:sldId id="2725" r:id="rId14"/>
    <p:sldId id="2726" r:id="rId15"/>
    <p:sldId id="6180" r:id="rId16"/>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Kate Johnson" initials="KJ" lastIdx="2" clrIdx="2">
    <p:extLst>
      <p:ext uri="{19B8F6BF-5375-455C-9EA6-DF929625EA0E}">
        <p15:presenceInfo xmlns:p15="http://schemas.microsoft.com/office/powerpoint/2012/main" userId="S::katej@silverfoxprod.com::9f2c6cbc-0561-4e9d-9f46-67e39326bdd3" providerId="AD"/>
      </p:ext>
    </p:extLst>
  </p:cmAuthor>
  <p:cmAuthor id="3" name="Mark Stluka" initials="MS" lastIdx="3" clrIdx="3">
    <p:extLst>
      <p:ext uri="{19B8F6BF-5375-455C-9EA6-DF929625EA0E}">
        <p15:presenceInfo xmlns:p15="http://schemas.microsoft.com/office/powerpoint/2012/main" userId="S::marks@silverfoxprod.com::8fdd8c16-1c2b-4b61-8fe4-faba46c6bb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9B2E"/>
    <a:srgbClr val="414042"/>
    <a:srgbClr val="3EBEFF"/>
    <a:srgbClr val="FEDEDA"/>
    <a:srgbClr val="007DBC"/>
    <a:srgbClr val="FB5745"/>
    <a:srgbClr val="A5D77D"/>
    <a:srgbClr val="68AE35"/>
    <a:srgbClr val="232F3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57" autoAdjust="0"/>
    <p:restoredTop sz="89747" autoAdjust="0"/>
  </p:normalViewPr>
  <p:slideViewPr>
    <p:cSldViewPr snapToGrid="0" showGuides="1">
      <p:cViewPr varScale="1">
        <p:scale>
          <a:sx n="115" d="100"/>
          <a:sy n="115" d="100"/>
        </p:scale>
        <p:origin x="1664" y="208"/>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9" d="100"/>
          <a:sy n="59" d="100"/>
        </p:scale>
        <p:origin x="2371"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8/17/21</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8/17/21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598702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 selection, installation &amp; data collection start is determinant to future speed</a:t>
            </a:r>
          </a:p>
          <a:p>
            <a:pPr marL="171450" indent="-171450">
              <a:buFontTx/>
              <a:buChar char="-"/>
            </a:pPr>
            <a:r>
              <a:rPr lang="en-US" dirty="0"/>
              <a:t>Inventory is only as complete as your diligence</a:t>
            </a:r>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411291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374659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2828678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We have developed Migration Acceleration Program (MAP) based on previous customer experiences to create an efficient and effective approach to migrations through three phases:</a:t>
            </a:r>
          </a:p>
          <a:p>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Assess</a:t>
            </a:r>
            <a:r>
              <a:rPr lang="en-US" sz="1200" b="0" i="0" kern="1200" dirty="0">
                <a:solidFill>
                  <a:schemeClr val="tx1"/>
                </a:solidFill>
                <a:effectLst/>
                <a:latin typeface="Amazon Ember Regular" charset="0"/>
                <a:ea typeface="+mn-ea"/>
                <a:cs typeface="+mn-cs"/>
              </a:rPr>
              <a:t> phase is the beginning of your journey, and sets the foundation for a well-planned and executed migration.</a:t>
            </a:r>
            <a:r>
              <a:rPr lang="en-US" sz="1200" b="0" i="0" kern="1200" baseline="0" dirty="0">
                <a:solidFill>
                  <a:schemeClr val="tx1"/>
                </a:solidFill>
                <a:effectLst/>
                <a:latin typeface="Amazon Ember Regular" charset="0"/>
                <a:ea typeface="+mn-ea"/>
                <a:cs typeface="+mn-cs"/>
              </a:rPr>
              <a:t> A Migration Readiness Assessment (M</a:t>
            </a:r>
            <a:r>
              <a:rPr lang="en-US" sz="1200" b="0" i="0" kern="1200" dirty="0">
                <a:solidFill>
                  <a:schemeClr val="tx1"/>
                </a:solidFill>
                <a:effectLst/>
                <a:latin typeface="Amazon Ember Regular" charset="0"/>
                <a:ea typeface="+mn-ea"/>
                <a:cs typeface="+mn-cs"/>
              </a:rPr>
              <a:t>RA) completed in the Assess phase</a:t>
            </a:r>
            <a:r>
              <a:rPr lang="en-US" sz="1200" b="0" i="0" kern="1200" baseline="0" dirty="0">
                <a:solidFill>
                  <a:schemeClr val="tx1"/>
                </a:solidFill>
                <a:effectLst/>
                <a:latin typeface="Amazon Ember Regular" charset="0"/>
                <a:ea typeface="+mn-ea"/>
                <a:cs typeface="+mn-cs"/>
              </a:rPr>
              <a:t> h</a:t>
            </a:r>
            <a:r>
              <a:rPr lang="en-US" sz="1200" b="0" i="0" kern="1200" dirty="0">
                <a:solidFill>
                  <a:schemeClr val="tx1"/>
                </a:solidFill>
                <a:effectLst/>
                <a:latin typeface="Amazon Ember Regular" charset="0"/>
                <a:ea typeface="+mn-ea"/>
                <a:cs typeface="+mn-cs"/>
              </a:rPr>
              <a:t>elps you determine your organizations capabilities, readiness, and commitment to migrate to the cloud.</a:t>
            </a:r>
            <a:r>
              <a:rPr lang="en-US" sz="1200" b="0" i="0" kern="1200" baseline="0" dirty="0">
                <a:solidFill>
                  <a:schemeClr val="tx1"/>
                </a:solidFill>
                <a:effectLst/>
                <a:latin typeface="Amazon Ember Regular" charset="0"/>
                <a:ea typeface="+mn-ea"/>
                <a:cs typeface="+mn-cs"/>
              </a:rPr>
              <a:t>  During the MRA, we also look to quickly follow the assessment with a Rapid Discovery of your portfolio and create a Refined TCO report for the project. We provide discovery and business case tools free of charge during this phase to get the project launched.</a:t>
            </a:r>
            <a:br>
              <a:rPr lang="en-US" sz="1200" baseline="0" dirty="0"/>
            </a:b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After the</a:t>
            </a:r>
            <a:r>
              <a:rPr lang="en-US" sz="1200" b="0" i="0" kern="1200" baseline="0" dirty="0">
                <a:solidFill>
                  <a:schemeClr val="tx1"/>
                </a:solidFill>
                <a:effectLst/>
                <a:latin typeface="Amazon Ember Regular" charset="0"/>
                <a:ea typeface="+mn-ea"/>
                <a:cs typeface="+mn-cs"/>
              </a:rPr>
              <a:t> Assess phase, you progress to the </a:t>
            </a:r>
            <a:r>
              <a:rPr lang="en-US" sz="1200" b="1" i="0" kern="1200" dirty="0">
                <a:solidFill>
                  <a:schemeClr val="tx1"/>
                </a:solidFill>
                <a:effectLst/>
                <a:latin typeface="Amazon Ember Regular" charset="0"/>
                <a:ea typeface="+mn-ea"/>
                <a:cs typeface="+mn-cs"/>
              </a:rPr>
              <a:t>Mobilize </a:t>
            </a:r>
            <a:r>
              <a:rPr lang="en-US" sz="1200" b="0" i="0" kern="1200" dirty="0">
                <a:solidFill>
                  <a:schemeClr val="tx1"/>
                </a:solidFill>
                <a:effectLst/>
                <a:latin typeface="Amazon Ember Regular" charset="0"/>
                <a:ea typeface="+mn-ea"/>
                <a:cs typeface="+mn-cs"/>
              </a:rPr>
              <a:t>phase, which builds capabilities to migrate and operate in the cloud.</a:t>
            </a:r>
            <a:r>
              <a:rPr lang="en-US" sz="1200" b="0" i="0" kern="1200" baseline="0" dirty="0">
                <a:solidFill>
                  <a:schemeClr val="tx1"/>
                </a:solidFill>
                <a:effectLst/>
                <a:latin typeface="Amazon Ember Regular" charset="0"/>
                <a:ea typeface="+mn-ea"/>
                <a:cs typeface="+mn-cs"/>
              </a:rPr>
              <a:t> The focus is o</a:t>
            </a:r>
            <a:r>
              <a:rPr lang="en-US" sz="1200" b="0" i="0" kern="1200" dirty="0">
                <a:solidFill>
                  <a:schemeClr val="tx1"/>
                </a:solidFill>
                <a:effectLst/>
                <a:latin typeface="Amazon Ember Regular" charset="0"/>
                <a:ea typeface="+mn-ea"/>
                <a:cs typeface="+mn-cs"/>
              </a:rPr>
              <a:t>n developing a</a:t>
            </a:r>
            <a:r>
              <a:rPr lang="en-US" sz="1200" b="0" i="0" kern="1200" baseline="0" dirty="0">
                <a:solidFill>
                  <a:schemeClr val="tx1"/>
                </a:solidFill>
                <a:effectLst/>
                <a:latin typeface="Amazon Ember Regular" charset="0"/>
                <a:ea typeface="+mn-ea"/>
                <a:cs typeface="+mn-cs"/>
              </a:rPr>
              <a:t> landing zone,</a:t>
            </a:r>
            <a:r>
              <a:rPr lang="en-US" sz="1200" b="0" i="0" kern="1200" dirty="0">
                <a:solidFill>
                  <a:schemeClr val="tx1"/>
                </a:solidFill>
                <a:effectLst/>
                <a:latin typeface="Amazon Ember Regular" charset="0"/>
                <a:ea typeface="+mn-ea"/>
                <a:cs typeface="+mn-cs"/>
              </a:rPr>
              <a:t> operational readiness, cloud skills,</a:t>
            </a:r>
            <a:r>
              <a:rPr lang="en-US" sz="1200" b="0" i="0" kern="1200" baseline="0" dirty="0">
                <a:solidFill>
                  <a:schemeClr val="tx1"/>
                </a:solidFill>
                <a:effectLst/>
                <a:latin typeface="Amazon Ember Regular" charset="0"/>
                <a:ea typeface="+mn-ea"/>
                <a:cs typeface="+mn-cs"/>
              </a:rPr>
              <a:t> a</a:t>
            </a:r>
            <a:r>
              <a:rPr lang="en-US" sz="1200" b="0" i="0" kern="1200" dirty="0">
                <a:solidFill>
                  <a:schemeClr val="tx1"/>
                </a:solidFill>
                <a:effectLst/>
                <a:latin typeface="Amazon Ember Regular" charset="0"/>
                <a:ea typeface="+mn-ea"/>
                <a:cs typeface="+mn-cs"/>
              </a:rPr>
              <a:t> strong migration plan (including initial migrations), and a compelling business case for the migrations. </a:t>
            </a:r>
            <a:r>
              <a:rPr lang="en-US" sz="1200" b="0" i="0" kern="1200" baseline="0" dirty="0">
                <a:solidFill>
                  <a:schemeClr val="tx1"/>
                </a:solidFill>
                <a:effectLst/>
                <a:latin typeface="Amazon Ember Regular" charset="0"/>
                <a:ea typeface="+mn-ea"/>
                <a:cs typeface="+mn-cs"/>
              </a:rPr>
              <a:t> </a:t>
            </a:r>
            <a:r>
              <a:rPr lang="en-US" sz="1200" b="1" dirty="0"/>
              <a:t>[More Mobilize details if needed]</a:t>
            </a:r>
          </a:p>
          <a:p>
            <a:pPr marL="0" lvl="0"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a:t>
            </a:r>
            <a:r>
              <a:rPr lang="en-US" sz="1200" b="0" i="0" kern="1200" baseline="0" dirty="0">
                <a:solidFill>
                  <a:schemeClr val="tx1"/>
                </a:solidFill>
                <a:effectLst/>
                <a:latin typeface="Amazon Ember Regular" charset="0"/>
                <a:ea typeface="+mn-ea"/>
                <a:cs typeface="+mn-cs"/>
              </a:rPr>
              <a:t> Mobilize phase prepares you for the </a:t>
            </a:r>
            <a:r>
              <a:rPr lang="en-US" sz="1200" b="1" i="0" kern="1200" baseline="0" dirty="0">
                <a:solidFill>
                  <a:schemeClr val="tx1"/>
                </a:solidFill>
                <a:effectLst/>
                <a:latin typeface="Amazon Ember Regular" charset="0"/>
                <a:ea typeface="+mn-ea"/>
                <a:cs typeface="+mn-cs"/>
              </a:rPr>
              <a:t>Migrate </a:t>
            </a:r>
            <a:r>
              <a:rPr lang="en-US" sz="1200" b="1" dirty="0"/>
              <a:t>&amp; Modernize </a:t>
            </a:r>
            <a:r>
              <a:rPr lang="en-US" sz="1200" b="0" i="0" kern="1200" baseline="0" dirty="0">
                <a:solidFill>
                  <a:schemeClr val="tx1"/>
                </a:solidFill>
                <a:effectLst/>
                <a:latin typeface="Amazon Ember Regular" charset="0"/>
                <a:ea typeface="+mn-ea"/>
                <a:cs typeface="+mn-cs"/>
              </a:rPr>
              <a:t>phase</a:t>
            </a:r>
            <a:r>
              <a:rPr lang="en-US" sz="1200" dirty="0"/>
              <a:t>, where you execute</a:t>
            </a:r>
            <a:r>
              <a:rPr lang="en-US" sz="1200" b="0" i="0" kern="1200" baseline="0" dirty="0">
                <a:solidFill>
                  <a:schemeClr val="tx1"/>
                </a:solidFill>
                <a:effectLst/>
                <a:latin typeface="Amazon Ember Regular" charset="0"/>
                <a:ea typeface="+mn-ea"/>
                <a:cs typeface="+mn-cs"/>
              </a:rPr>
              <a:t> </a:t>
            </a:r>
            <a:r>
              <a:rPr lang="en-US" sz="1200" i="0" kern="1200" baseline="0" dirty="0">
                <a:solidFill>
                  <a:schemeClr val="tx1"/>
                </a:solidFill>
                <a:effectLst/>
                <a:latin typeface="Amazon Ember Regular" charset="0"/>
                <a:ea typeface="+mn-ea"/>
                <a:cs typeface="+mn-cs"/>
              </a:rPr>
              <a:t>large scale migration and cloud operations</a:t>
            </a:r>
            <a:r>
              <a:rPr lang="en-US" sz="1200" b="0" i="0" kern="1200" baseline="0" dirty="0">
                <a:solidFill>
                  <a:schemeClr val="tx1"/>
                </a:solidFill>
                <a:effectLst/>
                <a:latin typeface="Amazon Ember Regular" charset="0"/>
                <a:ea typeface="+mn-ea"/>
                <a:cs typeface="+mn-cs"/>
              </a:rPr>
              <a:t>.</a:t>
            </a:r>
            <a:r>
              <a:rPr lang="en-US" sz="1200" b="0" i="0" kern="1200" dirty="0">
                <a:solidFill>
                  <a:schemeClr val="tx1"/>
                </a:solidFill>
                <a:effectLst/>
                <a:latin typeface="Amazon Ember Regular" charset="0"/>
                <a:ea typeface="+mn-ea"/>
                <a:cs typeface="+mn-cs"/>
              </a:rPr>
              <a:t> After</a:t>
            </a:r>
            <a:r>
              <a:rPr lang="en-US" sz="1200" b="0" i="0" kern="1200" baseline="0" dirty="0">
                <a:solidFill>
                  <a:schemeClr val="tx1"/>
                </a:solidFill>
                <a:effectLst/>
                <a:latin typeface="Amazon Ember Regular" charset="0"/>
                <a:ea typeface="+mn-ea"/>
                <a:cs typeface="+mn-cs"/>
              </a:rPr>
              <a:t> completing the Mobilize phase, m</a:t>
            </a:r>
            <a:r>
              <a:rPr lang="en-US" sz="1200" b="0" i="0" kern="1200" dirty="0">
                <a:solidFill>
                  <a:schemeClr val="tx1"/>
                </a:solidFill>
                <a:effectLst/>
                <a:latin typeface="Amazon Ember Regular" charset="0"/>
                <a:ea typeface="+mn-ea"/>
                <a:cs typeface="+mn-cs"/>
              </a:rPr>
              <a:t>igrations can proceed rapidly and efficiently during the last phase, since it builds on established foundational capabilities. Each</a:t>
            </a:r>
            <a:r>
              <a:rPr lang="en-US" sz="1200" b="0" i="0" kern="1200" baseline="0" dirty="0">
                <a:solidFill>
                  <a:schemeClr val="tx1"/>
                </a:solidFill>
                <a:effectLst/>
                <a:latin typeface="Amazon Ember Regular" charset="0"/>
                <a:ea typeface="+mn-ea"/>
                <a:cs typeface="+mn-cs"/>
              </a:rPr>
              <a:t> s</a:t>
            </a:r>
            <a:r>
              <a:rPr lang="en-US" sz="1200" b="0" i="0" kern="1200" dirty="0">
                <a:solidFill>
                  <a:schemeClr val="tx1"/>
                </a:solidFill>
                <a:effectLst/>
                <a:latin typeface="Amazon Ember Regular" charset="0"/>
                <a:ea typeface="+mn-ea"/>
                <a:cs typeface="+mn-cs"/>
              </a:rPr>
              <a:t>uccessive migration establishes a full-scale cloud operating model.</a:t>
            </a:r>
          </a:p>
          <a:p>
            <a:pPr marL="0" lvl="0" indent="0">
              <a:buFont typeface="Arial" panose="020B0604020202020204" pitchFamily="34" charset="0"/>
              <a:buNone/>
            </a:pPr>
            <a:endParaRPr lang="en-US" sz="1200" b="0" i="0" kern="1200" dirty="0">
              <a:solidFill>
                <a:schemeClr val="tx1"/>
              </a:solidFill>
              <a:effectLst/>
              <a:latin typeface="Amazon Ember Regular" charset="0"/>
              <a:ea typeface="+mn-ea"/>
              <a:cs typeface="+mn-cs"/>
            </a:endParaRPr>
          </a:p>
          <a:p>
            <a:pPr lvl="0"/>
            <a:r>
              <a:rPr lang="en-US" sz="1200" b="1" dirty="0"/>
              <a:t>[More Mobilize details to be described as needed]</a:t>
            </a:r>
          </a:p>
          <a:p>
            <a:pPr marL="171450" lvl="0" indent="-171450" defTabSz="914400">
              <a:buFont typeface="Arial" panose="020B0604020202020204" pitchFamily="34" charset="0"/>
              <a:buChar char="•"/>
              <a:defRPr/>
            </a:pPr>
            <a:endParaRPr lang="en-US" sz="1200" dirty="0"/>
          </a:p>
          <a:p>
            <a:pPr marL="171450" lvl="0" indent="-171450" defTabSz="914400">
              <a:buFont typeface="Arial" panose="020B0604020202020204" pitchFamily="34" charset="0"/>
              <a:buChar char="•"/>
              <a:defRPr/>
            </a:pPr>
            <a:r>
              <a:rPr lang="en-US" sz="1200" dirty="0"/>
              <a:t>The </a:t>
            </a:r>
            <a:r>
              <a:rPr lang="en-US" sz="1200" b="1" dirty="0"/>
              <a:t>Mobilize phase is typically 2 – 4 months </a:t>
            </a:r>
            <a:r>
              <a:rPr lang="en-US" sz="1200" dirty="0"/>
              <a:t>(based on your organization’s readiness levels) and is executed with a selected partner or AWS </a:t>
            </a:r>
            <a:r>
              <a:rPr lang="en-US" sz="1200" dirty="0" err="1"/>
              <a:t>ProServe</a:t>
            </a:r>
            <a:r>
              <a:rPr lang="en-US" sz="1200" dirty="0"/>
              <a:t>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dirty="0"/>
              <a:t>The Mobilize engagement uses Accelerators to deliver the following outputs/outcomes for customers:</a:t>
            </a:r>
          </a:p>
          <a:p>
            <a:pPr marL="171450" indent="-171450">
              <a:buFont typeface="Arial" panose="020B0604020202020204" pitchFamily="34" charset="0"/>
              <a:buChar char="•"/>
            </a:pPr>
            <a:r>
              <a:rPr lang="en-US" dirty="0"/>
              <a:t>Collect inventory and application data to assess the portfolio and develop decision criteria to create initial migration wave plans.</a:t>
            </a:r>
          </a:p>
          <a:p>
            <a:pPr marL="171450" indent="-171450">
              <a:buFont typeface="Arial" panose="020B0604020202020204" pitchFamily="34" charset="0"/>
              <a:buChar char="•"/>
            </a:pPr>
            <a:r>
              <a:rPr lang="en-US" dirty="0"/>
              <a:t>Deploy and validate the landing zone, develop required operating and governance models, and migrate up to 5 applications to the customer production environment.</a:t>
            </a:r>
          </a:p>
          <a:p>
            <a:pPr marL="171450" indent="-171450">
              <a:buFont typeface="Arial" panose="020B0604020202020204" pitchFamily="34" charset="0"/>
              <a:buChar char="•"/>
            </a:pPr>
            <a:r>
              <a:rPr lang="en-US" dirty="0"/>
              <a:t>Gain hands-on experience operating in the cloud to build confidence, skills, and competency for the migration and transformation of the organization.</a:t>
            </a:r>
          </a:p>
          <a:p>
            <a:pPr marL="171450" indent="-171450">
              <a:buFont typeface="Arial" panose="020B0604020202020204" pitchFamily="34" charset="0"/>
              <a:buChar char="•"/>
            </a:pPr>
            <a:r>
              <a:rPr lang="en-US" dirty="0"/>
              <a:t>Define, implement, scale and automate (where applicable), the customer’s security risk and compliance controls on AWS.</a:t>
            </a:r>
          </a:p>
          <a:p>
            <a:pPr marL="171450" indent="-171450">
              <a:buFont typeface="Arial" panose="020B0604020202020204" pitchFamily="34" charset="0"/>
              <a:buChar char="•"/>
            </a:pPr>
            <a:r>
              <a:rPr lang="en-US" dirty="0"/>
              <a:t>Establish the future operating model for cloud and plan, guide and support an efficient progression of the operational model during the migration.</a:t>
            </a:r>
          </a:p>
          <a:p>
            <a:pPr marL="171450" indent="-171450">
              <a:buFont typeface="Arial" panose="020B0604020202020204" pitchFamily="34" charset="0"/>
              <a:buChar char="•"/>
            </a:pPr>
            <a:r>
              <a:rPr lang="en-US" dirty="0"/>
              <a:t>These Accelerators generate early alignment, speed-up requirements gathering, and expedite first migrations to compress the overall engagement timeframe.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u="sng" dirty="0"/>
              <a:t>Mobilize Accelerator </a:t>
            </a:r>
            <a:r>
              <a:rPr lang="en-US" dirty="0"/>
              <a:t>helps customers establish and exercise an agile program to accelerate cloud operational readiness and cloud migrations. This Accelerator supports the set-up of low-cost collaboration and planning mechanisms that implement and automate many activities within the AWS Cloud Adoption Framework. These mechanisms optimize end-user experience for distributed teams and are foundational to execute readiness and migration initiatives. The Mobilize Accelerator builds the foundation that all other </a:t>
            </a:r>
            <a:r>
              <a:rPr lang="en-US" dirty="0" err="1"/>
              <a:t>workstreams</a:t>
            </a:r>
            <a:r>
              <a:rPr lang="en-US" dirty="0"/>
              <a:t> leverage to structure and prioritize work, collaborate and document knowledge, and report progress.</a:t>
            </a: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a:t>
            </a:r>
            <a:r>
              <a:rPr lang="en-US" sz="1200" b="1" i="0" u="sng" kern="1200" dirty="0">
                <a:solidFill>
                  <a:schemeClr val="tx1"/>
                </a:solidFill>
                <a:effectLst/>
                <a:latin typeface="Amazon Ember Regular" charset="0"/>
                <a:ea typeface="+mn-ea"/>
                <a:cs typeface="+mn-cs"/>
              </a:rPr>
              <a:t>Portfolio Accelerator </a:t>
            </a:r>
            <a:r>
              <a:rPr lang="en-US" sz="1200" b="0" i="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rPr>
              <a:t>is a </a:t>
            </a:r>
            <a:r>
              <a:rPr lang="en-US" sz="1200" dirty="0">
                <a:latin typeface="Amazon Ember" panose="020B0603020204020204" pitchFamily="34" charset="0"/>
                <a:ea typeface="Amazon Ember" panose="020B0603020204020204" pitchFamily="34" charset="0"/>
                <a:cs typeface="Amazon Ember" panose="020B0603020204020204" pitchFamily="34" charset="0"/>
              </a:rPr>
              <a:t>sprint-based, interactive </a:t>
            </a:r>
            <a:r>
              <a:rPr lang="en-US" sz="1200" dirty="0" err="1">
                <a:latin typeface="Amazon Ember" panose="020B0603020204020204" pitchFamily="34" charset="0"/>
                <a:ea typeface="Amazon Ember" panose="020B0603020204020204" pitchFamily="34" charset="0"/>
                <a:cs typeface="Amazon Ember" panose="020B0603020204020204" pitchFamily="34" charset="0"/>
              </a:rPr>
              <a:t>workstream</a:t>
            </a:r>
            <a:r>
              <a:rPr lang="en-US" sz="1200" dirty="0">
                <a:latin typeface="Amazon Ember" panose="020B0603020204020204" pitchFamily="34" charset="0"/>
                <a:ea typeface="Amazon Ember" panose="020B0603020204020204" pitchFamily="34" charset="0"/>
                <a:cs typeface="Amazon Ember" panose="020B0603020204020204" pitchFamily="34" charset="0"/>
              </a:rPr>
              <a:t> designed to establish decision criteria for application migration candidates and accelerate the development of a migration wave plan.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The </a:t>
            </a:r>
            <a:r>
              <a:rPr lang="en-US" sz="1200" b="1" u="sng" dirty="0">
                <a:latin typeface="Amazon Ember" panose="020B0603020204020204" pitchFamily="34" charset="0"/>
                <a:ea typeface="Amazon Ember" panose="020B0603020204020204" pitchFamily="34" charset="0"/>
                <a:cs typeface="Amazon Ember" panose="020B0603020204020204" pitchFamily="34" charset="0"/>
              </a:rPr>
              <a:t>Platform &amp; Migration Accelerator </a:t>
            </a:r>
            <a:r>
              <a:rPr lang="en-US" sz="1050" dirty="0"/>
              <a:t>deploys and validates the landing zone, develops required operating and governance models, and migrates up to 5 applications to customer production environment. The accelerator leverages Platform and Migration Parties to accelerate application migration, provide hands-on experience operating in the cloud, and build confidence across cross-functional teams. Activities within the Platform &amp; Migration Accelerator are broken into Pre-Party, Party, and Post-Party stages and will conclude with post migration acceptance testing and validation of the landing zone. There is a defined, programmatic approach to successfully organize and plan the accelerator which is detailed in this document. </a:t>
            </a:r>
            <a:endParaRPr lang="en-US" sz="105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The </a:t>
            </a:r>
            <a:r>
              <a:rPr lang="en-US" sz="1200" b="1" i="0" u="sng" kern="1200" dirty="0">
                <a:solidFill>
                  <a:schemeClr val="tx1"/>
                </a:solidFill>
                <a:effectLst/>
                <a:latin typeface="Amazon Ember Regular" charset="0"/>
                <a:ea typeface="+mn-ea"/>
                <a:cs typeface="+mn-cs"/>
              </a:rPr>
              <a:t>People Accelerator </a:t>
            </a:r>
            <a:r>
              <a:rPr lang="en-US" sz="1200" b="0" i="0" kern="1200" dirty="0">
                <a:solidFill>
                  <a:schemeClr val="tx1"/>
                </a:solidFill>
                <a:effectLst/>
                <a:latin typeface="Amazon Ember Regular" charset="0"/>
                <a:ea typeface="+mn-ea"/>
                <a:cs typeface="+mn-cs"/>
              </a:rPr>
              <a:t>a</a:t>
            </a:r>
            <a:r>
              <a:rPr lang="en-US" sz="1200" dirty="0">
                <a:latin typeface="Amazon Ember" panose="020B0603020204020204" pitchFamily="34" charset="0"/>
                <a:ea typeface="Amazon Ember" panose="020B0603020204020204" pitchFamily="34" charset="0"/>
                <a:cs typeface="Amazon Ember" panose="020B0603020204020204" pitchFamily="34" charset="0"/>
              </a:rPr>
              <a:t>dvances an enterprise’s ability to create, sustain and govern the change that occurs to enable cloud adoption.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See the internal Mobilize wiki for more details: https://w.amazon.com/bin/view/AWS/Teams/Proserve/Migration/Mobilize/</a:t>
            </a:r>
            <a:endParaRPr lang="en-US" sz="1200" dirty="0"/>
          </a:p>
        </p:txBody>
      </p:sp>
      <p:sp>
        <p:nvSpPr>
          <p:cNvPr id="4" name="Header Placeholder 3"/>
          <p:cNvSpPr>
            <a:spLocks noGrp="1"/>
          </p:cNvSpPr>
          <p:nvPr>
            <p:ph type="hdr" sz="quarter"/>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AWS SKO Event 2019</a:t>
            </a:r>
          </a:p>
        </p:txBody>
      </p:sp>
      <p:sp>
        <p:nvSpPr>
          <p:cNvPr id="5" name="Footer Placeholder 4"/>
          <p:cNvSpPr>
            <a:spLocks noGrp="1"/>
          </p:cNvSpPr>
          <p:nvPr>
            <p:ph type="ftr" sz="quarter" idx="4"/>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8/17/21 9:24 PM</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61307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fontAlgn="ctr">
              <a:buFont typeface="Arial" panose="020B0604020202020204" pitchFamily="34" charset="0"/>
              <a:buChar char="•"/>
            </a:pPr>
            <a:r>
              <a:rPr lang="en-US" dirty="0"/>
              <a:t>Understanding the details of the current environment including where the data is, not just application data but operational and business data, how it is used and accessed is critical</a:t>
            </a:r>
          </a:p>
          <a:p>
            <a:pPr marL="342900" lvl="0" indent="-342900" fontAlgn="ctr">
              <a:buFont typeface="Arial" panose="020B0604020202020204" pitchFamily="34" charset="0"/>
              <a:buChar char="•"/>
            </a:pPr>
            <a:r>
              <a:rPr lang="en-US" dirty="0"/>
              <a:t>AWS and our partners offer a collection of tools to help you make better decisions for architecture, modernization, and migration planning by discovering the current environment, dependencies, and identifying where there may be gaps in knowledge that need to be addressed to plan the migration</a:t>
            </a:r>
          </a:p>
          <a:p>
            <a:pPr marL="342900" lvl="0" indent="-342900" fontAlgn="ctr">
              <a:buFont typeface="Arial" panose="020B0604020202020204" pitchFamily="34" charset="0"/>
              <a:buChar char="•"/>
            </a:pPr>
            <a:r>
              <a:rPr lang="en-US" dirty="0"/>
              <a:t>AWS with partners help evaluate the 7Rs of migration and classify workloads for Rehost, </a:t>
            </a:r>
            <a:r>
              <a:rPr lang="en-US" dirty="0" err="1"/>
              <a:t>Replatform</a:t>
            </a:r>
            <a:r>
              <a:rPr lang="en-US" dirty="0"/>
              <a:t>, Refactor, Relocate, Repurchase, Retire, and Retain</a:t>
            </a:r>
          </a:p>
          <a:p>
            <a:pPr marL="342900" lvl="0" indent="-342900" fontAlgn="ctr">
              <a:buFont typeface="Arial" panose="020B0604020202020204" pitchFamily="34" charset="0"/>
              <a:buChar char="•"/>
            </a:pPr>
            <a:r>
              <a:rPr lang="en-US" dirty="0"/>
              <a:t>In the planning stage we help customers move the first few applications into production while we plan to deliver the migration at scale</a:t>
            </a:r>
          </a:p>
        </p:txBody>
      </p:sp>
      <p:sp>
        <p:nvSpPr>
          <p:cNvPr id="4" name="Slide Number Placeholder 3"/>
          <p:cNvSpPr>
            <a:spLocks noGrp="1"/>
          </p:cNvSpPr>
          <p:nvPr>
            <p:ph type="sldNum" sz="quarter" idx="10"/>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525513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997371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[MIGRATION STRATEGY]</a:t>
            </a:r>
            <a:r>
              <a:rPr kumimoji="0" lang="en-US" sz="1200" b="1" i="0" u="none" strike="noStrike" kern="1200" cap="none" spc="0" normalizeH="0" baseline="0" noProof="0" dirty="0">
                <a:ln>
                  <a:noFill/>
                </a:ln>
                <a:solidFill>
                  <a:prstClr val="black"/>
                </a:solidFill>
                <a:effectLst/>
                <a:uLnTx/>
                <a:uFillTx/>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9BBB59"/>
                </a:solidFill>
                <a:effectLst/>
                <a:uLnTx/>
                <a:uFillTx/>
                <a:latin typeface="+mn-lt"/>
                <a:ea typeface="+mn-ea"/>
                <a:cs typeface="+mn-cs"/>
              </a:rPr>
              <a:t>One critical aspect of developing your migration strategy is to collect application portfolio data and rationalize it into what we refer to as “The 7 R’s”: Retire, Retain, Relocate, Rehost, Repurchase, </a:t>
            </a:r>
            <a:r>
              <a:rPr kumimoji="0" lang="en-US" sz="1200" b="0" i="0" u="none" strike="noStrike" kern="1200" cap="none" spc="0" normalizeH="0" baseline="0" noProof="0" dirty="0" err="1">
                <a:ln>
                  <a:noFill/>
                </a:ln>
                <a:solidFill>
                  <a:srgbClr val="9BBB59"/>
                </a:solidFill>
                <a:effectLst/>
                <a:uLnTx/>
                <a:uFillTx/>
                <a:latin typeface="+mj-lt"/>
                <a:ea typeface="+mn-ea"/>
                <a:cs typeface="+mn-cs"/>
              </a:rPr>
              <a:t>Replatform</a:t>
            </a:r>
            <a:r>
              <a:rPr kumimoji="0" lang="en-US" sz="1200" b="0" i="0" u="none" strike="noStrike" kern="1200" cap="none" spc="0" normalizeH="0" baseline="0" noProof="0" dirty="0">
                <a:ln>
                  <a:noFill/>
                </a:ln>
                <a:solidFill>
                  <a:srgbClr val="9BBB59"/>
                </a:solidFill>
                <a:effectLst/>
                <a:uLnTx/>
                <a:uFillTx/>
                <a:latin typeface="+mj-lt"/>
                <a:ea typeface="+mn-ea"/>
                <a:cs typeface="+mn-cs"/>
              </a:rPr>
              <a:t> and Refactor</a:t>
            </a:r>
            <a:r>
              <a:rPr kumimoji="0" lang="en-US" sz="1200" b="0" i="0" u="none" strike="noStrike" kern="1200" cap="none" spc="0" normalizeH="0" baseline="0" noProof="0" dirty="0">
                <a:ln>
                  <a:noFill/>
                </a:ln>
                <a:solidFill>
                  <a:srgbClr val="9BBB59"/>
                </a:solidFill>
                <a:effectLst/>
                <a:uLnTx/>
                <a:uFillTx/>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9BBB59"/>
                </a:solidFill>
                <a:effectLst/>
                <a:uLnTx/>
                <a:uFillTx/>
                <a:latin typeface="+mn-lt"/>
                <a:ea typeface="+mn-ea"/>
                <a:cs typeface="+mn-cs"/>
              </a:rPr>
              <a:t>This is a method for categorizing what is in your environment, their interdependencies, each application’s technical complexity and business criticality, and how you’ll go about migrating each application or set of applications. </a:t>
            </a:r>
            <a:endParaRPr kumimoji="0" lang="en-US" sz="1100" b="0" i="0" u="none" strike="noStrike" kern="1200" cap="none" spc="0" normalizeH="0" baseline="0" noProof="0" dirty="0">
              <a:ln>
                <a:noFill/>
              </a:ln>
              <a:solidFill>
                <a:srgbClr val="9BBB59"/>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Assessing your application portfolio and determining the application migration pattern for all of you applications is a critical step to the success of your migration planning and execution.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Early cloud adopter CIO’s from large enterprises have warned us that they desired to jump straight to a all-in “Refactoring” of all their applications to take full advantage of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This can result in a lengthy design process before moving your first workloads to the cloud as rewrite applications. Based on their advice and witnessing customers have success, we advise you to take advantage of significant lift and shift opportunities to get your cloud migration move quickly, gain cloud experience, and see cost-savings quickly.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This jumpstarts your refactoring effort. As well, you can always refactor after you lift and shift and have gained more cloud experience. We also want to call out an emerging new “R”, especially for customers that may need to maintain large hybrid environments – Relocate. You can quickly relocate applications based on VMware and container technologies quickly to AWS with minimal effort and complexity.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Finally, our customers tell us that having hundreds of examples like these are one of the reasons they find AWS the easiest platform the migrate to. We’re going to continue to harvest learnings from this experience so that we can accelerate customers through commonly encountered migration scenarios using prescriptive guidance and best practice.</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8/17/21 9:24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8030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954841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214313">
              <a:buFont typeface="Arial" panose="020B0604020202020204" pitchFamily="34" charset="0"/>
              <a:buChar char="•"/>
            </a:pPr>
            <a:r>
              <a:rPr lang="en-US" sz="1200" dirty="0"/>
              <a:t>Risk</a:t>
            </a:r>
          </a:p>
          <a:p>
            <a:pPr marL="957225" lvl="1" indent="-214313">
              <a:buFont typeface="Arial" panose="020B0604020202020204" pitchFamily="34" charset="0"/>
              <a:buChar char="•"/>
            </a:pPr>
            <a:r>
              <a:rPr lang="en-US" sz="1100" dirty="0"/>
              <a:t>What is the Business Impact if the application experiences downtime or functionality issues?</a:t>
            </a:r>
          </a:p>
          <a:p>
            <a:pPr marL="957225" lvl="1" indent="-214313">
              <a:buFont typeface="Arial" panose="020B0604020202020204" pitchFamily="34" charset="0"/>
              <a:buChar char="•"/>
            </a:pPr>
            <a:r>
              <a:rPr lang="en-US" sz="1100" dirty="0"/>
              <a:t>How many integrations and components does the application have?</a:t>
            </a:r>
          </a:p>
          <a:p>
            <a:pPr marL="214313" indent="-214313">
              <a:buFont typeface="Arial" panose="020B0604020202020204" pitchFamily="34" charset="0"/>
              <a:buChar char="•"/>
            </a:pPr>
            <a:r>
              <a:rPr lang="en-US" sz="1200" dirty="0"/>
              <a:t>Change Effort Required</a:t>
            </a:r>
          </a:p>
          <a:p>
            <a:pPr marL="957225" lvl="1" indent="-214313">
              <a:buFont typeface="Arial" panose="020B0604020202020204" pitchFamily="34" charset="0"/>
              <a:buChar char="•"/>
            </a:pPr>
            <a:r>
              <a:rPr lang="en-US" sz="1100" dirty="0"/>
              <a:t>Is the application running on outdated platforms?</a:t>
            </a:r>
          </a:p>
          <a:p>
            <a:pPr marL="957225" lvl="1" indent="-214313">
              <a:buFont typeface="Arial" panose="020B0604020202020204" pitchFamily="34" charset="0"/>
              <a:buChar char="•"/>
            </a:pPr>
            <a:r>
              <a:rPr lang="en-US" sz="1100" dirty="0"/>
              <a:t>How transformational will the application migration be?</a:t>
            </a:r>
          </a:p>
          <a:p>
            <a:pPr marL="214313" indent="-214313">
              <a:buFont typeface="Arial" panose="020B0604020202020204" pitchFamily="34" charset="0"/>
              <a:buChar char="•"/>
            </a:pPr>
            <a:r>
              <a:rPr lang="en-US" sz="1200" dirty="0"/>
              <a:t>Cost</a:t>
            </a:r>
          </a:p>
          <a:p>
            <a:pPr marL="957225" lvl="1" indent="-214313">
              <a:buFont typeface="Arial" panose="020B0604020202020204" pitchFamily="34" charset="0"/>
              <a:buChar char="•"/>
            </a:pPr>
            <a:r>
              <a:rPr lang="en-US" sz="1100" dirty="0"/>
              <a:t>What is the cost differential between current state and target?</a:t>
            </a:r>
          </a:p>
          <a:p>
            <a:pPr marL="957225" lvl="1" indent="-214313">
              <a:buFont typeface="Arial" panose="020B0604020202020204" pitchFamily="34" charset="0"/>
              <a:buChar char="•"/>
            </a:pPr>
            <a:r>
              <a:rPr lang="en-US" sz="1100" dirty="0"/>
              <a:t>Can the application environment leverage cloud technologies to reduce cost?</a:t>
            </a:r>
          </a:p>
          <a:p>
            <a:pPr marL="214313" indent="-214313">
              <a:buFont typeface="Arial" panose="020B0604020202020204" pitchFamily="34" charset="0"/>
              <a:buChar char="•"/>
            </a:pPr>
            <a:r>
              <a:rPr lang="en-US" sz="1200" dirty="0"/>
              <a:t>Agility	</a:t>
            </a:r>
          </a:p>
          <a:p>
            <a:pPr marL="957225" lvl="1" indent="-214313">
              <a:buFont typeface="Arial" panose="020B0604020202020204" pitchFamily="34" charset="0"/>
              <a:buChar char="•"/>
            </a:pPr>
            <a:r>
              <a:rPr lang="en-US" sz="1100" dirty="0"/>
              <a:t>Is this application under heavy development?</a:t>
            </a:r>
          </a:p>
          <a:p>
            <a:pPr marL="957225" lvl="1" indent="-214313">
              <a:buFont typeface="Arial" panose="020B0604020202020204" pitchFamily="34" charset="0"/>
              <a:buChar char="•"/>
            </a:pPr>
            <a:r>
              <a:rPr lang="en-US" sz="1100" dirty="0"/>
              <a:t>How fast do application changes need to be deployed?</a:t>
            </a:r>
          </a:p>
          <a:p>
            <a:pPr marL="214313" indent="-214313">
              <a:buFont typeface="Arial" panose="020B0604020202020204" pitchFamily="34" charset="0"/>
              <a:buChar char="•"/>
            </a:pPr>
            <a:r>
              <a:rPr lang="en-US" sz="1200" dirty="0"/>
              <a:t>Scale</a:t>
            </a:r>
          </a:p>
          <a:p>
            <a:pPr marL="957225" lvl="1" indent="-214313">
              <a:buFont typeface="Arial" panose="020B0604020202020204" pitchFamily="34" charset="0"/>
              <a:buChar char="•"/>
            </a:pPr>
            <a:r>
              <a:rPr lang="en-US" sz="1100" dirty="0"/>
              <a:t>Does this application have a highly variable workload?</a:t>
            </a:r>
          </a:p>
          <a:p>
            <a:pPr marL="957225" lvl="1" indent="-214313">
              <a:buFont typeface="Arial" panose="020B0604020202020204" pitchFamily="34" charset="0"/>
              <a:buChar char="•"/>
            </a:pPr>
            <a:r>
              <a:rPr lang="en-US" sz="1100" dirty="0"/>
              <a:t>How rapidly is this application consuming new infrastructure resources?</a:t>
            </a:r>
          </a:p>
          <a:p>
            <a:pPr marL="214313" indent="-214313">
              <a:buFont typeface="Arial" panose="020B0604020202020204" pitchFamily="34" charset="0"/>
              <a:buChar char="•"/>
            </a:pPr>
            <a:r>
              <a:rPr lang="en-US" sz="1200" dirty="0"/>
              <a:t>Accessibility</a:t>
            </a:r>
          </a:p>
          <a:p>
            <a:pPr marL="957225" lvl="1" indent="-214313">
              <a:buFont typeface="Arial" panose="020B0604020202020204" pitchFamily="34" charset="0"/>
              <a:buChar char="•"/>
            </a:pPr>
            <a:r>
              <a:rPr lang="en-US" sz="1100" dirty="0"/>
              <a:t>Who are the users and how do they reach the application?</a:t>
            </a:r>
          </a:p>
          <a:p>
            <a:pPr marL="957225" lvl="1" indent="-214313">
              <a:buFont typeface="Arial" panose="020B0604020202020204" pitchFamily="34" charset="0"/>
              <a:buChar char="•"/>
            </a:pPr>
            <a:r>
              <a:rPr lang="en-US" sz="1100" dirty="0"/>
              <a:t>Are there concerns around compliance and/or data security?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607956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704562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4" name="Picture 3">
            <a:extLst>
              <a:ext uri="{FF2B5EF4-FFF2-40B4-BE49-F238E27FC236}">
                <a16:creationId xmlns:a16="http://schemas.microsoft.com/office/drawing/2014/main" id="{42A436D6-DC53-9F45-B35F-BB7A778D08D4}"/>
              </a:ext>
            </a:extLst>
          </p:cNvPr>
          <p:cNvPicPr>
            <a:picLocks noChangeAspect="1"/>
          </p:cNvPicPr>
          <p:nvPr userDrawn="1"/>
        </p:nvPicPr>
        <p:blipFill>
          <a:blip r:embed="rId3"/>
          <a:stretch>
            <a:fillRect/>
          </a:stretch>
        </p:blipFill>
        <p:spPr>
          <a:xfrm>
            <a:off x="332509" y="499973"/>
            <a:ext cx="1309153" cy="782674"/>
          </a:xfrm>
          <a:prstGeom prst="rect">
            <a:avLst/>
          </a:prstGeom>
        </p:spPr>
      </p:pic>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pic>
        <p:nvPicPr>
          <p:cNvPr id="6" name="Picture 5">
            <a:extLst>
              <a:ext uri="{FF2B5EF4-FFF2-40B4-BE49-F238E27FC236}">
                <a16:creationId xmlns:a16="http://schemas.microsoft.com/office/drawing/2014/main" id="{D33F1706-DA55-F041-B0DA-DB3403AB7D13}"/>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pic>
        <p:nvPicPr>
          <p:cNvPr id="6" name="Picture 5">
            <a:extLst>
              <a:ext uri="{FF2B5EF4-FFF2-40B4-BE49-F238E27FC236}">
                <a16:creationId xmlns:a16="http://schemas.microsoft.com/office/drawing/2014/main" id="{2859F82C-9A97-B448-8343-1C7CC115E672}"/>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pic>
        <p:nvPicPr>
          <p:cNvPr id="13" name="Picture 12">
            <a:extLst>
              <a:ext uri="{FF2B5EF4-FFF2-40B4-BE49-F238E27FC236}">
                <a16:creationId xmlns:a16="http://schemas.microsoft.com/office/drawing/2014/main" id="{8A669F30-E3E4-5A44-93DC-EDD0B30E079B}"/>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pic>
        <p:nvPicPr>
          <p:cNvPr id="16" name="Picture 15">
            <a:extLst>
              <a:ext uri="{FF2B5EF4-FFF2-40B4-BE49-F238E27FC236}">
                <a16:creationId xmlns:a16="http://schemas.microsoft.com/office/drawing/2014/main" id="{90E0D5B5-0A78-FA44-BAF5-911D1540DE67}"/>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pic>
        <p:nvPicPr>
          <p:cNvPr id="6" name="Picture 5">
            <a:extLst>
              <a:ext uri="{FF2B5EF4-FFF2-40B4-BE49-F238E27FC236}">
                <a16:creationId xmlns:a16="http://schemas.microsoft.com/office/drawing/2014/main" id="{39C34558-F22C-894A-93C1-D4E6DB157892}"/>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pic>
        <p:nvPicPr>
          <p:cNvPr id="5" name="Picture 4">
            <a:extLst>
              <a:ext uri="{FF2B5EF4-FFF2-40B4-BE49-F238E27FC236}">
                <a16:creationId xmlns:a16="http://schemas.microsoft.com/office/drawing/2014/main" id="{4A8E0D8C-292C-C34E-B69A-A0E2964DDEC0}"/>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pic>
        <p:nvPicPr>
          <p:cNvPr id="5" name="Picture 4">
            <a:extLst>
              <a:ext uri="{FF2B5EF4-FFF2-40B4-BE49-F238E27FC236}">
                <a16:creationId xmlns:a16="http://schemas.microsoft.com/office/drawing/2014/main" id="{F7CD564B-0C58-CE4B-9763-15101114E5A3}"/>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pic>
        <p:nvPicPr>
          <p:cNvPr id="6" name="Picture 5">
            <a:extLst>
              <a:ext uri="{FF2B5EF4-FFF2-40B4-BE49-F238E27FC236}">
                <a16:creationId xmlns:a16="http://schemas.microsoft.com/office/drawing/2014/main" id="{C0A51859-D23F-2948-879F-F0234CB8CC2B}"/>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
        <p:nvSpPr>
          <p:cNvPr id="6" name="Rectangle 5">
            <a:extLst>
              <a:ext uri="{FF2B5EF4-FFF2-40B4-BE49-F238E27FC236}">
                <a16:creationId xmlns:a16="http://schemas.microsoft.com/office/drawing/2014/main" id="{AE001E81-DAB2-7148-93C7-7A6C802E53E0}"/>
              </a:ext>
            </a:extLst>
          </p:cNvPr>
          <p:cNvSpPr/>
          <p:nvPr userDrawn="1"/>
        </p:nvSpPr>
        <p:spPr>
          <a:xfrm>
            <a:off x="12046688" y="7315200"/>
            <a:ext cx="2115879" cy="7715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C628876-6631-354E-892A-B83A9F5CFEAF}"/>
              </a:ext>
            </a:extLst>
          </p:cNvPr>
          <p:cNvPicPr>
            <a:picLocks noChangeAspect="1"/>
          </p:cNvPicPr>
          <p:nvPr userDrawn="1"/>
        </p:nvPicPr>
        <p:blipFill>
          <a:blip r:embed="rId3"/>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6" name="Picture 5">
            <a:extLst>
              <a:ext uri="{FF2B5EF4-FFF2-40B4-BE49-F238E27FC236}">
                <a16:creationId xmlns:a16="http://schemas.microsoft.com/office/drawing/2014/main" id="{DCB6D975-9868-CD41-B712-DCB6AD5BE9BD}"/>
              </a:ext>
            </a:extLst>
          </p:cNvPr>
          <p:cNvPicPr>
            <a:picLocks noChangeAspect="1"/>
          </p:cNvPicPr>
          <p:nvPr userDrawn="1"/>
        </p:nvPicPr>
        <p:blipFill>
          <a:blip r:embed="rId3"/>
          <a:stretch>
            <a:fillRect/>
          </a:stretch>
        </p:blipFill>
        <p:spPr>
          <a:xfrm>
            <a:off x="332509" y="499973"/>
            <a:ext cx="1309153" cy="782674"/>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2B45CD1-7685-0E42-9DCC-79A5F689B98A}"/>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5" name="Picture 4">
            <a:extLst>
              <a:ext uri="{FF2B5EF4-FFF2-40B4-BE49-F238E27FC236}">
                <a16:creationId xmlns:a16="http://schemas.microsoft.com/office/drawing/2014/main" id="{68C26300-AFAB-6E41-AB5E-03FBD096BC25}"/>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4590139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3186"/>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1188720" indent="-457200">
              <a:buFont typeface="Arial"/>
              <a:buChar char="•"/>
              <a:defRPr>
                <a:solidFill>
                  <a:srgbClr val="414042"/>
                </a:solidFill>
              </a:defRPr>
            </a:lvl2pPr>
            <a:lvl3pPr marL="1828800" indent="-36576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3"/>
          <p:cNvSpPr>
            <a:spLocks noGrp="1"/>
          </p:cNvSpPr>
          <p:nvPr>
            <p:ph type="sldNum" sz="quarter" idx="4"/>
          </p:nvPr>
        </p:nvSpPr>
        <p:spPr>
          <a:xfrm>
            <a:off x="10332720" y="7627622"/>
            <a:ext cx="3291840" cy="439419"/>
          </a:xfrm>
          <a:prstGeom prst="rect">
            <a:avLst/>
          </a:prstGeom>
        </p:spPr>
        <p:txBody>
          <a:bodyPr vert="horz" lIns="91440" tIns="45720" rIns="91440" bIns="45720" rtlCol="0" anchor="ctr"/>
          <a:lstStyle>
            <a:lvl1pPr algn="r">
              <a:defRPr sz="1920">
                <a:solidFill>
                  <a:schemeClr val="tx1">
                    <a:tint val="75000"/>
                  </a:schemeClr>
                </a:solidFill>
              </a:defRPr>
            </a:lvl1pPr>
          </a:lstStyle>
          <a:p>
            <a:fld id="{4BB6F85B-3AE5-489C-874A-088B2419DA10}" type="slidenum">
              <a:rPr lang="en-US" smtClean="0"/>
              <a:t>‹#›</a:t>
            </a:fld>
            <a:endParaRPr lang="en-US"/>
          </a:p>
        </p:txBody>
      </p:sp>
    </p:spTree>
    <p:extLst>
      <p:ext uri="{BB962C8B-B14F-4D97-AF65-F5344CB8AC3E}">
        <p14:creationId xmlns:p14="http://schemas.microsoft.com/office/powerpoint/2010/main" val="3864127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
        <p:nvSpPr>
          <p:cNvPr id="3" name="Rectangle 2">
            <a:extLst>
              <a:ext uri="{FF2B5EF4-FFF2-40B4-BE49-F238E27FC236}">
                <a16:creationId xmlns:a16="http://schemas.microsoft.com/office/drawing/2014/main" id="{F788FD9F-3503-974A-B64B-6D7DCD6DD487}"/>
              </a:ext>
            </a:extLst>
          </p:cNvPr>
          <p:cNvSpPr/>
          <p:nvPr userDrawn="1"/>
        </p:nvSpPr>
        <p:spPr>
          <a:xfrm>
            <a:off x="12046688" y="7315200"/>
            <a:ext cx="2115879" cy="7715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0FD32093-8361-4B4F-9E33-822FB45541A3}"/>
              </a:ext>
            </a:extLst>
          </p:cNvPr>
          <p:cNvPicPr>
            <a:picLocks noChangeAspect="1"/>
          </p:cNvPicPr>
          <p:nvPr userDrawn="1"/>
        </p:nvPicPr>
        <p:blipFill>
          <a:blip r:embed="rId3"/>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3" name="Rectangle 2">
            <a:extLst>
              <a:ext uri="{FF2B5EF4-FFF2-40B4-BE49-F238E27FC236}">
                <a16:creationId xmlns:a16="http://schemas.microsoft.com/office/drawing/2014/main" id="{180F87E6-F2A1-2546-862B-38DFED17C4D9}"/>
              </a:ext>
            </a:extLst>
          </p:cNvPr>
          <p:cNvSpPr/>
          <p:nvPr userDrawn="1"/>
        </p:nvSpPr>
        <p:spPr>
          <a:xfrm>
            <a:off x="12046688" y="7315200"/>
            <a:ext cx="2115879" cy="77152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F7F22B8-A362-5242-8A47-C97196E785D2}"/>
              </a:ext>
            </a:extLst>
          </p:cNvPr>
          <p:cNvPicPr>
            <a:picLocks noChangeAspect="1"/>
          </p:cNvPicPr>
          <p:nvPr userDrawn="1"/>
        </p:nvPicPr>
        <p:blipFill>
          <a:blip r:embed="rId3"/>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5" name="Picture 4">
            <a:extLst>
              <a:ext uri="{FF2B5EF4-FFF2-40B4-BE49-F238E27FC236}">
                <a16:creationId xmlns:a16="http://schemas.microsoft.com/office/drawing/2014/main" id="{C76C20F5-3D0B-774F-9CFD-297B7E6DADEF}"/>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863FFA02-DEB2-1749-BDAD-4612E64F8033}"/>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pic>
        <p:nvPicPr>
          <p:cNvPr id="6" name="Picture 5">
            <a:extLst>
              <a:ext uri="{FF2B5EF4-FFF2-40B4-BE49-F238E27FC236}">
                <a16:creationId xmlns:a16="http://schemas.microsoft.com/office/drawing/2014/main" id="{C6DDC4CE-069A-6C41-8C3F-0037B3BED4B7}"/>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pic>
        <p:nvPicPr>
          <p:cNvPr id="8" name="Picture 7">
            <a:extLst>
              <a:ext uri="{FF2B5EF4-FFF2-40B4-BE49-F238E27FC236}">
                <a16:creationId xmlns:a16="http://schemas.microsoft.com/office/drawing/2014/main" id="{1B70BEE5-924F-5D41-B768-FE2CCE4425ED}"/>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pic>
        <p:nvPicPr>
          <p:cNvPr id="7" name="Picture 6">
            <a:extLst>
              <a:ext uri="{FF2B5EF4-FFF2-40B4-BE49-F238E27FC236}">
                <a16:creationId xmlns:a16="http://schemas.microsoft.com/office/drawing/2014/main" id="{D06C709F-FB99-6A4A-A5F3-261599715EB8}"/>
              </a:ext>
            </a:extLst>
          </p:cNvPr>
          <p:cNvPicPr>
            <a:picLocks noChangeAspect="1"/>
          </p:cNvPicPr>
          <p:nvPr userDrawn="1"/>
        </p:nvPicPr>
        <p:blipFill>
          <a:blip r:embed="rId2"/>
          <a:stretch>
            <a:fillRect/>
          </a:stretch>
        </p:blipFill>
        <p:spPr>
          <a:xfrm>
            <a:off x="13175672" y="7500157"/>
            <a:ext cx="734291" cy="438994"/>
          </a:xfrm>
          <a:prstGeom prst="rect">
            <a:avLst/>
          </a:prstGeom>
        </p:spPr>
      </p:pic>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689" r:id="rId5"/>
    <p:sldLayoutId id="2147483678" r:id="rId6"/>
    <p:sldLayoutId id="2147483707" r:id="rId7"/>
    <p:sldLayoutId id="2147483679" r:id="rId8"/>
    <p:sldLayoutId id="2147483703" r:id="rId9"/>
    <p:sldLayoutId id="2147483704" r:id="rId10"/>
    <p:sldLayoutId id="2147483705" r:id="rId11"/>
    <p:sldLayoutId id="2147483690" r:id="rId12"/>
    <p:sldLayoutId id="2147483691" r:id="rId13"/>
    <p:sldLayoutId id="2147483692" r:id="rId14"/>
    <p:sldLayoutId id="2147483702" r:id="rId15"/>
    <p:sldLayoutId id="2147483680" r:id="rId16"/>
    <p:sldLayoutId id="2147483701" r:id="rId17"/>
    <p:sldLayoutId id="2147483712" r:id="rId18"/>
    <p:sldLayoutId id="2147483714" r:id="rId19"/>
    <p:sldLayoutId id="2147483706" r:id="rId20"/>
    <p:sldLayoutId id="2147483715" r:id="rId21"/>
    <p:sldLayoutId id="2147483716" r:id="rId22"/>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png"/><Relationship Id="rId10" Type="http://schemas.openxmlformats.org/officeDocument/2006/relationships/image" Target="../media/image15.tiff"/><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3.xml"/><Relationship Id="rId7" Type="http://schemas.openxmlformats.org/officeDocument/2006/relationships/slideLayout" Target="../slideLayouts/slideLayout2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BA8BA0C-6B58-4AEA-AD86-1E2B61410A7B}"/>
              </a:ext>
            </a:extLst>
          </p:cNvPr>
          <p:cNvSpPr>
            <a:spLocks noGrp="1"/>
          </p:cNvSpPr>
          <p:nvPr>
            <p:ph type="body" sz="quarter" idx="12"/>
          </p:nvPr>
        </p:nvSpPr>
        <p:spPr>
          <a:xfrm>
            <a:off x="548640" y="2590831"/>
            <a:ext cx="13128171" cy="2075298"/>
          </a:xfrm>
        </p:spPr>
        <p:txBody>
          <a:bodyPr/>
          <a:lstStyle/>
          <a:p>
            <a:r>
              <a:rPr lang="en-US" sz="5800" dirty="0"/>
              <a:t>Portfolio Assessment Overview</a:t>
            </a:r>
          </a:p>
        </p:txBody>
      </p:sp>
      <p:sp>
        <p:nvSpPr>
          <p:cNvPr id="2" name="Text Placeholder 1">
            <a:extLst>
              <a:ext uri="{FF2B5EF4-FFF2-40B4-BE49-F238E27FC236}">
                <a16:creationId xmlns:a16="http://schemas.microsoft.com/office/drawing/2014/main" id="{38CED3E9-679C-452E-A05D-FB817A69D487}"/>
              </a:ext>
            </a:extLst>
          </p:cNvPr>
          <p:cNvSpPr>
            <a:spLocks noGrp="1"/>
          </p:cNvSpPr>
          <p:nvPr>
            <p:ph type="body" sz="quarter" idx="13"/>
          </p:nvPr>
        </p:nvSpPr>
        <p:spPr>
          <a:xfrm>
            <a:off x="548640" y="5638769"/>
            <a:ext cx="8998316" cy="1231243"/>
          </a:xfrm>
        </p:spPr>
        <p:txBody>
          <a:bodyPr/>
          <a:lstStyle/>
          <a:p>
            <a:r>
              <a:rPr lang="en-US" sz="2000" dirty="0"/>
              <a:t>&lt;</a:t>
            </a:r>
            <a:r>
              <a:rPr lang="en-US" sz="2000" dirty="0" err="1"/>
              <a:t>Presenter_Name</a:t>
            </a:r>
            <a:r>
              <a:rPr lang="en-US" sz="2000" dirty="0"/>
              <a:t>&gt;</a:t>
            </a:r>
          </a:p>
          <a:p>
            <a:r>
              <a:rPr lang="en-US" sz="2000" dirty="0"/>
              <a:t>&lt;date&gt;</a:t>
            </a:r>
          </a:p>
        </p:txBody>
      </p:sp>
    </p:spTree>
    <p:extLst>
      <p:ext uri="{BB962C8B-B14F-4D97-AF65-F5344CB8AC3E}">
        <p14:creationId xmlns:p14="http://schemas.microsoft.com/office/powerpoint/2010/main" val="382738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A251E-98DD-2142-8A91-73820853396F}"/>
              </a:ext>
            </a:extLst>
          </p:cNvPr>
          <p:cNvSpPr>
            <a:spLocks noGrp="1"/>
          </p:cNvSpPr>
          <p:nvPr>
            <p:ph type="title"/>
          </p:nvPr>
        </p:nvSpPr>
        <p:spPr/>
        <p:txBody>
          <a:bodyPr/>
          <a:lstStyle/>
          <a:p>
            <a:r>
              <a:rPr lang="en-US" dirty="0">
                <a:solidFill>
                  <a:schemeClr val="tx1"/>
                </a:solidFill>
              </a:rPr>
              <a:t>Typical Activity Cadence</a:t>
            </a:r>
          </a:p>
        </p:txBody>
      </p:sp>
      <p:pic>
        <p:nvPicPr>
          <p:cNvPr id="4" name="Picture 3">
            <a:extLst>
              <a:ext uri="{FF2B5EF4-FFF2-40B4-BE49-F238E27FC236}">
                <a16:creationId xmlns:a16="http://schemas.microsoft.com/office/drawing/2014/main" id="{13C038C3-0095-5C4E-BAF4-D495E4B95F21}"/>
              </a:ext>
            </a:extLst>
          </p:cNvPr>
          <p:cNvPicPr>
            <a:picLocks noChangeAspect="1"/>
          </p:cNvPicPr>
          <p:nvPr/>
        </p:nvPicPr>
        <p:blipFill rotWithShape="1">
          <a:blip r:embed="rId3"/>
          <a:srcRect l="11024" r="14231"/>
          <a:stretch/>
        </p:blipFill>
        <p:spPr>
          <a:xfrm>
            <a:off x="13654112" y="6811"/>
            <a:ext cx="966264" cy="896112"/>
          </a:xfrm>
          <a:prstGeom prst="rect">
            <a:avLst/>
          </a:prstGeom>
        </p:spPr>
      </p:pic>
      <p:pic>
        <p:nvPicPr>
          <p:cNvPr id="5" name="Picture 4">
            <a:extLst>
              <a:ext uri="{FF2B5EF4-FFF2-40B4-BE49-F238E27FC236}">
                <a16:creationId xmlns:a16="http://schemas.microsoft.com/office/drawing/2014/main" id="{569380B2-159D-2843-B6FA-5860105FE532}"/>
              </a:ext>
            </a:extLst>
          </p:cNvPr>
          <p:cNvPicPr>
            <a:picLocks noChangeAspect="1"/>
          </p:cNvPicPr>
          <p:nvPr/>
        </p:nvPicPr>
        <p:blipFill>
          <a:blip r:embed="rId4"/>
          <a:stretch>
            <a:fillRect/>
          </a:stretch>
        </p:blipFill>
        <p:spPr>
          <a:xfrm>
            <a:off x="-11430" y="1896782"/>
            <a:ext cx="14630400" cy="4801795"/>
          </a:xfrm>
          <a:prstGeom prst="rect">
            <a:avLst/>
          </a:prstGeom>
        </p:spPr>
      </p:pic>
    </p:spTree>
    <p:extLst>
      <p:ext uri="{BB962C8B-B14F-4D97-AF65-F5344CB8AC3E}">
        <p14:creationId xmlns:p14="http://schemas.microsoft.com/office/powerpoint/2010/main" val="2944139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630D-E5DF-464C-9BC4-28B1CD8BD42D}"/>
              </a:ext>
            </a:extLst>
          </p:cNvPr>
          <p:cNvSpPr>
            <a:spLocks noGrp="1"/>
          </p:cNvSpPr>
          <p:nvPr>
            <p:ph type="title"/>
          </p:nvPr>
        </p:nvSpPr>
        <p:spPr/>
        <p:txBody>
          <a:bodyPr/>
          <a:lstStyle/>
          <a:p>
            <a:r>
              <a:rPr lang="en-US" dirty="0">
                <a:solidFill>
                  <a:schemeClr val="tx1"/>
                </a:solidFill>
              </a:rPr>
              <a:t>Portfolio Assessment Delivery Kit (DK)</a:t>
            </a:r>
          </a:p>
        </p:txBody>
      </p:sp>
      <p:pic>
        <p:nvPicPr>
          <p:cNvPr id="9" name="Picture 8">
            <a:extLst>
              <a:ext uri="{FF2B5EF4-FFF2-40B4-BE49-F238E27FC236}">
                <a16:creationId xmlns:a16="http://schemas.microsoft.com/office/drawing/2014/main" id="{F6BBD768-EC72-984E-BF2C-9F35E2C0F885}"/>
              </a:ext>
            </a:extLst>
          </p:cNvPr>
          <p:cNvPicPr>
            <a:picLocks noChangeAspect="1"/>
          </p:cNvPicPr>
          <p:nvPr/>
        </p:nvPicPr>
        <p:blipFill rotWithShape="1">
          <a:blip r:embed="rId3"/>
          <a:srcRect l="11024" r="14231"/>
          <a:stretch/>
        </p:blipFill>
        <p:spPr>
          <a:xfrm>
            <a:off x="13654112" y="6811"/>
            <a:ext cx="966264" cy="896112"/>
          </a:xfrm>
          <a:prstGeom prst="rect">
            <a:avLst/>
          </a:prstGeom>
        </p:spPr>
      </p:pic>
      <p:pic>
        <p:nvPicPr>
          <p:cNvPr id="3" name="Picture 2">
            <a:extLst>
              <a:ext uri="{FF2B5EF4-FFF2-40B4-BE49-F238E27FC236}">
                <a16:creationId xmlns:a16="http://schemas.microsoft.com/office/drawing/2014/main" id="{E9DDE4BB-CE3A-2C4F-AEF4-8308698FE2FF}"/>
              </a:ext>
            </a:extLst>
          </p:cNvPr>
          <p:cNvPicPr>
            <a:picLocks noChangeAspect="1"/>
          </p:cNvPicPr>
          <p:nvPr/>
        </p:nvPicPr>
        <p:blipFill>
          <a:blip r:embed="rId4"/>
          <a:stretch>
            <a:fillRect/>
          </a:stretch>
        </p:blipFill>
        <p:spPr>
          <a:xfrm>
            <a:off x="-10024" y="902923"/>
            <a:ext cx="14630400" cy="6722716"/>
          </a:xfrm>
          <a:prstGeom prst="rect">
            <a:avLst/>
          </a:prstGeom>
        </p:spPr>
      </p:pic>
    </p:spTree>
    <p:extLst>
      <p:ext uri="{BB962C8B-B14F-4D97-AF65-F5344CB8AC3E}">
        <p14:creationId xmlns:p14="http://schemas.microsoft.com/office/powerpoint/2010/main" val="3725279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3FE52E96-5AB1-6346-82A0-2549DF6030AE}"/>
              </a:ext>
            </a:extLst>
          </p:cNvPr>
          <p:cNvSpPr txBox="1">
            <a:spLocks/>
          </p:cNvSpPr>
          <p:nvPr/>
        </p:nvSpPr>
        <p:spPr>
          <a:xfrm>
            <a:off x="548640" y="3108960"/>
            <a:ext cx="12435840" cy="1488168"/>
          </a:xfrm>
          <a:prstGeom prst="rect">
            <a:avLst/>
          </a:prstGeom>
        </p:spPr>
        <p:txBody>
          <a:bodyPr vert="horz" lIns="182880" tIns="146304" rIns="182880" bIns="146304"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6400"/>
              <a:t>Thank you</a:t>
            </a:r>
            <a:endParaRPr lang="en-US" sz="6400" dirty="0"/>
          </a:p>
        </p:txBody>
      </p:sp>
    </p:spTree>
    <p:extLst>
      <p:ext uri="{BB962C8B-B14F-4D97-AF65-F5344CB8AC3E}">
        <p14:creationId xmlns:p14="http://schemas.microsoft.com/office/powerpoint/2010/main" val="2361819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C774-62ED-534D-80FC-1309BD1D146F}"/>
              </a:ext>
            </a:extLst>
          </p:cNvPr>
          <p:cNvSpPr>
            <a:spLocks noGrp="1"/>
          </p:cNvSpPr>
          <p:nvPr>
            <p:ph type="title"/>
          </p:nvPr>
        </p:nvSpPr>
        <p:spPr>
          <a:xfrm>
            <a:off x="548640" y="279339"/>
            <a:ext cx="13511460" cy="873186"/>
          </a:xfrm>
        </p:spPr>
        <p:txBody>
          <a:bodyPr anchor="ctr"/>
          <a:lstStyle/>
          <a:p>
            <a:r>
              <a:rPr lang="en-US" dirty="0"/>
              <a:t>Agenda</a:t>
            </a:r>
          </a:p>
        </p:txBody>
      </p:sp>
      <p:sp>
        <p:nvSpPr>
          <p:cNvPr id="3" name="Content Placeholder 2">
            <a:extLst>
              <a:ext uri="{FF2B5EF4-FFF2-40B4-BE49-F238E27FC236}">
                <a16:creationId xmlns:a16="http://schemas.microsoft.com/office/drawing/2014/main" id="{A4B095AE-6C42-AB41-999E-4B567166969D}"/>
              </a:ext>
            </a:extLst>
          </p:cNvPr>
          <p:cNvSpPr>
            <a:spLocks noGrp="1"/>
          </p:cNvSpPr>
          <p:nvPr>
            <p:ph sz="half" idx="1"/>
          </p:nvPr>
        </p:nvSpPr>
        <p:spPr>
          <a:xfrm>
            <a:off x="548640" y="1859797"/>
            <a:ext cx="13510260" cy="5217278"/>
          </a:xfrm>
        </p:spPr>
        <p:txBody>
          <a:bodyPr>
            <a:normAutofit lnSpcReduction="10000"/>
          </a:bodyPr>
          <a:lstStyle/>
          <a:p>
            <a:pPr marL="457200" indent="-457200">
              <a:buFont typeface="Arial" panose="020B0604020202020204" pitchFamily="34" charset="0"/>
              <a:buChar char="•"/>
            </a:pPr>
            <a:r>
              <a:rPr lang="en-US" dirty="0"/>
              <a:t>Customer Migration Journey</a:t>
            </a:r>
          </a:p>
          <a:p>
            <a:pPr marL="457200" indent="-457200">
              <a:buFont typeface="Arial" panose="020B0604020202020204" pitchFamily="34" charset="0"/>
              <a:buChar char="•"/>
            </a:pPr>
            <a:r>
              <a:rPr lang="en-US" dirty="0"/>
              <a:t>Portfolio Assessment Overview</a:t>
            </a:r>
          </a:p>
          <a:p>
            <a:pPr marL="457200" indent="-457200">
              <a:buFont typeface="Arial" panose="020B0604020202020204" pitchFamily="34" charset="0"/>
              <a:buChar char="•"/>
            </a:pPr>
            <a:r>
              <a:rPr lang="en-US" dirty="0"/>
              <a:t>Discovery Questions</a:t>
            </a:r>
          </a:p>
          <a:p>
            <a:pPr marL="457200" indent="-457200">
              <a:buFont typeface="Arial" panose="020B0604020202020204" pitchFamily="34" charset="0"/>
              <a:buChar char="•"/>
            </a:pPr>
            <a:r>
              <a:rPr lang="en-US" dirty="0"/>
              <a:t>The 7 R’s for Migration</a:t>
            </a:r>
          </a:p>
          <a:p>
            <a:pPr marL="457200" indent="-457200">
              <a:buFont typeface="Arial" panose="020B0604020202020204" pitchFamily="34" charset="0"/>
              <a:buChar char="•"/>
            </a:pPr>
            <a:r>
              <a:rPr lang="en-US" dirty="0"/>
              <a:t>Migration Strategy Disposition Tree</a:t>
            </a:r>
          </a:p>
          <a:p>
            <a:pPr marL="457200" indent="-457200">
              <a:buFont typeface="Arial" panose="020B0604020202020204" pitchFamily="34" charset="0"/>
              <a:buChar char="•"/>
            </a:pPr>
            <a:r>
              <a:rPr lang="en-US" dirty="0"/>
              <a:t>Application Prioritization</a:t>
            </a:r>
          </a:p>
          <a:p>
            <a:pPr marL="457200" indent="-457200">
              <a:buFont typeface="Arial" panose="020B0604020202020204" pitchFamily="34" charset="0"/>
              <a:buChar char="•"/>
            </a:pPr>
            <a:r>
              <a:rPr lang="en-US" dirty="0"/>
              <a:t>Migration Waves and Dependency Groups</a:t>
            </a:r>
          </a:p>
          <a:p>
            <a:pPr marL="457200" indent="-457200">
              <a:buFont typeface="Arial" panose="020B0604020202020204" pitchFamily="34" charset="0"/>
              <a:buChar char="•"/>
            </a:pPr>
            <a:r>
              <a:rPr lang="en-US" dirty="0"/>
              <a:t>Typical Roadmap and Delivery Kits</a:t>
            </a:r>
          </a:p>
          <a:p>
            <a:pPr marL="457200" indent="-457200">
              <a:buFont typeface="Arial" panose="020B0604020202020204" pitchFamily="34" charset="0"/>
              <a:buChar char="•"/>
            </a:pPr>
            <a:r>
              <a:rPr lang="en-US" dirty="0"/>
              <a:t>Q&amp;A</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9780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D3AB7-913A-43D9-9C6D-C32E8303D485}"/>
              </a:ext>
            </a:extLst>
          </p:cNvPr>
          <p:cNvSpPr>
            <a:spLocks noGrp="1"/>
          </p:cNvSpPr>
          <p:nvPr>
            <p:ph type="title"/>
          </p:nvPr>
        </p:nvSpPr>
        <p:spPr/>
        <p:txBody>
          <a:bodyPr/>
          <a:lstStyle/>
          <a:p>
            <a:r>
              <a:rPr lang="en-US" dirty="0">
                <a:latin typeface="+mj-lt"/>
              </a:rPr>
              <a:t>Customer journey</a:t>
            </a:r>
          </a:p>
        </p:txBody>
      </p:sp>
      <p:sp>
        <p:nvSpPr>
          <p:cNvPr id="15" name="Pentagon 4">
            <a:extLst>
              <a:ext uri="{FF2B5EF4-FFF2-40B4-BE49-F238E27FC236}">
                <a16:creationId xmlns:a16="http://schemas.microsoft.com/office/drawing/2014/main" id="{BF12EB5C-2AD3-4A52-B82F-E0AD7FE49C15}"/>
              </a:ext>
            </a:extLst>
          </p:cNvPr>
          <p:cNvSpPr/>
          <p:nvPr/>
        </p:nvSpPr>
        <p:spPr>
          <a:xfrm>
            <a:off x="579863" y="1410143"/>
            <a:ext cx="3477096" cy="562890"/>
          </a:xfrm>
          <a:prstGeom prst="homePlate">
            <a:avLst/>
          </a:prstGeom>
          <a:solidFill>
            <a:srgbClr val="FD9900"/>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56">
              <a:lnSpc>
                <a:spcPct val="90000"/>
              </a:lnSpc>
              <a:spcAft>
                <a:spcPct val="35000"/>
              </a:spcAft>
              <a:defRPr/>
            </a:pPr>
            <a:r>
              <a:rPr lang="en-US" sz="2600" b="1" dirty="0">
                <a:solidFill>
                  <a:schemeClr val="bg1"/>
                </a:solidFill>
                <a:latin typeface="+mj-lt"/>
                <a:ea typeface="Amazon Ember" charset="0"/>
                <a:cs typeface="Amazon Ember" charset="0"/>
              </a:rPr>
              <a:t>Assess</a:t>
            </a:r>
          </a:p>
        </p:txBody>
      </p:sp>
      <p:sp>
        <p:nvSpPr>
          <p:cNvPr id="17" name="Chevron 6">
            <a:extLst>
              <a:ext uri="{FF2B5EF4-FFF2-40B4-BE49-F238E27FC236}">
                <a16:creationId xmlns:a16="http://schemas.microsoft.com/office/drawing/2014/main" id="{86759D38-630D-42BE-8C20-775090BDB2E3}"/>
              </a:ext>
            </a:extLst>
          </p:cNvPr>
          <p:cNvSpPr/>
          <p:nvPr/>
        </p:nvSpPr>
        <p:spPr>
          <a:xfrm>
            <a:off x="9780872" y="1410144"/>
            <a:ext cx="4317207" cy="562890"/>
          </a:xfrm>
          <a:prstGeom prst="chevron">
            <a:avLst/>
          </a:prstGeom>
          <a:solidFill>
            <a:srgbClr val="FEC500"/>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56">
              <a:lnSpc>
                <a:spcPct val="90000"/>
              </a:lnSpc>
              <a:spcAft>
                <a:spcPct val="35000"/>
              </a:spcAft>
              <a:defRPr/>
            </a:pPr>
            <a:r>
              <a:rPr lang="en-US" sz="2600" b="1" dirty="0">
                <a:solidFill>
                  <a:schemeClr val="bg1"/>
                </a:solidFill>
                <a:latin typeface="+mj-lt"/>
                <a:ea typeface="Amazon Ember" charset="0"/>
                <a:cs typeface="Amazon Ember" charset="0"/>
              </a:rPr>
              <a:t>Migrate &amp; Modernize</a:t>
            </a:r>
          </a:p>
        </p:txBody>
      </p:sp>
      <p:grpSp>
        <p:nvGrpSpPr>
          <p:cNvPr id="139" name="Group 138">
            <a:extLst>
              <a:ext uri="{FF2B5EF4-FFF2-40B4-BE49-F238E27FC236}">
                <a16:creationId xmlns:a16="http://schemas.microsoft.com/office/drawing/2014/main" id="{EB4EBD22-0B33-4BC4-AAE3-C01B78A08F66}"/>
              </a:ext>
            </a:extLst>
          </p:cNvPr>
          <p:cNvGrpSpPr/>
          <p:nvPr/>
        </p:nvGrpSpPr>
        <p:grpSpPr>
          <a:xfrm rot="16200000">
            <a:off x="6729780" y="3165101"/>
            <a:ext cx="423260" cy="6153264"/>
            <a:chOff x="4469627" y="5613868"/>
            <a:chExt cx="423260" cy="1654721"/>
          </a:xfrm>
        </p:grpSpPr>
        <p:cxnSp>
          <p:nvCxnSpPr>
            <p:cNvPr id="138" name="Straight Arrow Connector 137">
              <a:extLst>
                <a:ext uri="{FF2B5EF4-FFF2-40B4-BE49-F238E27FC236}">
                  <a16:creationId xmlns:a16="http://schemas.microsoft.com/office/drawing/2014/main" id="{47959AF6-AE3A-4030-B6E6-6F1334D95404}"/>
                </a:ext>
              </a:extLst>
            </p:cNvPr>
            <p:cNvCxnSpPr/>
            <p:nvPr/>
          </p:nvCxnSpPr>
          <p:spPr>
            <a:xfrm flipH="1">
              <a:off x="4469627" y="6424557"/>
              <a:ext cx="423260" cy="0"/>
            </a:xfrm>
            <a:prstGeom prst="straightConnector1">
              <a:avLst/>
            </a:prstGeom>
            <a:ln w="19050">
              <a:solidFill>
                <a:srgbClr val="A166FF"/>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4AF1DC6-3522-48D2-BB17-6DC43AF388B3}"/>
                </a:ext>
              </a:extLst>
            </p:cNvPr>
            <p:cNvCxnSpPr/>
            <p:nvPr/>
          </p:nvCxnSpPr>
          <p:spPr>
            <a:xfrm>
              <a:off x="4892887" y="5613868"/>
              <a:ext cx="0" cy="1654721"/>
            </a:xfrm>
            <a:prstGeom prst="line">
              <a:avLst/>
            </a:prstGeom>
            <a:ln w="19050">
              <a:solidFill>
                <a:srgbClr val="A16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7C39CC32-AFD3-412B-A678-E3536D93A5BB}"/>
              </a:ext>
            </a:extLst>
          </p:cNvPr>
          <p:cNvSpPr txBox="1"/>
          <p:nvPr/>
        </p:nvSpPr>
        <p:spPr>
          <a:xfrm>
            <a:off x="4753150" y="6571180"/>
            <a:ext cx="4376519" cy="369332"/>
          </a:xfrm>
          <a:prstGeom prst="rect">
            <a:avLst/>
          </a:prstGeom>
          <a:noFill/>
        </p:spPr>
        <p:txBody>
          <a:bodyPr wrap="none" rtlCol="0">
            <a:spAutoFit/>
          </a:bodyPr>
          <a:lstStyle/>
          <a:p>
            <a:pPr algn="ctr" defTabSz="731504">
              <a:lnSpc>
                <a:spcPct val="90000"/>
              </a:lnSpc>
              <a:spcAft>
                <a:spcPts val="1800"/>
              </a:spcAft>
              <a:defRPr/>
            </a:pPr>
            <a:r>
              <a:rPr lang="en-US" sz="2000" dirty="0"/>
              <a:t>Build readiness through experiences</a:t>
            </a:r>
          </a:p>
        </p:txBody>
      </p:sp>
      <p:grpSp>
        <p:nvGrpSpPr>
          <p:cNvPr id="508" name="Group 507">
            <a:extLst>
              <a:ext uri="{FF2B5EF4-FFF2-40B4-BE49-F238E27FC236}">
                <a16:creationId xmlns:a16="http://schemas.microsoft.com/office/drawing/2014/main" id="{EC9D09AA-B7A7-4ED0-8C43-3AB1EEEEB06F}"/>
              </a:ext>
            </a:extLst>
          </p:cNvPr>
          <p:cNvGrpSpPr/>
          <p:nvPr/>
        </p:nvGrpSpPr>
        <p:grpSpPr>
          <a:xfrm rot="16200000">
            <a:off x="11724722" y="4396281"/>
            <a:ext cx="423260" cy="3690906"/>
            <a:chOff x="4469627" y="5613868"/>
            <a:chExt cx="423260" cy="1654721"/>
          </a:xfrm>
        </p:grpSpPr>
        <p:cxnSp>
          <p:nvCxnSpPr>
            <p:cNvPr id="509" name="Straight Connector 508">
              <a:extLst>
                <a:ext uri="{FF2B5EF4-FFF2-40B4-BE49-F238E27FC236}">
                  <a16:creationId xmlns:a16="http://schemas.microsoft.com/office/drawing/2014/main" id="{D651B5BB-B8E1-49B5-BB22-1B65F9F0DB5A}"/>
                </a:ext>
              </a:extLst>
            </p:cNvPr>
            <p:cNvCxnSpPr/>
            <p:nvPr/>
          </p:nvCxnSpPr>
          <p:spPr>
            <a:xfrm>
              <a:off x="4892887" y="5613868"/>
              <a:ext cx="0" cy="1654721"/>
            </a:xfrm>
            <a:prstGeom prst="line">
              <a:avLst/>
            </a:prstGeom>
            <a:ln w="19050">
              <a:solidFill>
                <a:srgbClr val="FEC5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9B2A3BEB-FA65-4B7A-992E-9605720599BF}"/>
                </a:ext>
              </a:extLst>
            </p:cNvPr>
            <p:cNvCxnSpPr/>
            <p:nvPr/>
          </p:nvCxnSpPr>
          <p:spPr>
            <a:xfrm flipH="1">
              <a:off x="4469627" y="6441229"/>
              <a:ext cx="423260" cy="0"/>
            </a:xfrm>
            <a:prstGeom prst="straightConnector1">
              <a:avLst/>
            </a:prstGeom>
            <a:ln w="19050">
              <a:solidFill>
                <a:srgbClr val="FEC500"/>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511" name="TextBox 510">
            <a:extLst>
              <a:ext uri="{FF2B5EF4-FFF2-40B4-BE49-F238E27FC236}">
                <a16:creationId xmlns:a16="http://schemas.microsoft.com/office/drawing/2014/main" id="{47258480-7639-4DD2-820C-B5D941F3EB4A}"/>
              </a:ext>
            </a:extLst>
          </p:cNvPr>
          <p:cNvSpPr txBox="1"/>
          <p:nvPr/>
        </p:nvSpPr>
        <p:spPr>
          <a:xfrm>
            <a:off x="9780873" y="6571180"/>
            <a:ext cx="4317207" cy="369332"/>
          </a:xfrm>
          <a:prstGeom prst="rect">
            <a:avLst/>
          </a:prstGeom>
          <a:noFill/>
        </p:spPr>
        <p:txBody>
          <a:bodyPr wrap="none" rtlCol="0">
            <a:spAutoFit/>
          </a:bodyPr>
          <a:lstStyle/>
          <a:p>
            <a:pPr algn="ctr" defTabSz="731504">
              <a:lnSpc>
                <a:spcPct val="90000"/>
              </a:lnSpc>
              <a:spcAft>
                <a:spcPts val="1800"/>
              </a:spcAft>
              <a:defRPr/>
            </a:pPr>
            <a:r>
              <a:rPr lang="en-US" sz="2000" dirty="0"/>
              <a:t>Accelerate transformation at scale</a:t>
            </a:r>
          </a:p>
        </p:txBody>
      </p:sp>
      <p:sp>
        <p:nvSpPr>
          <p:cNvPr id="515" name="TextBox 514">
            <a:extLst>
              <a:ext uri="{FF2B5EF4-FFF2-40B4-BE49-F238E27FC236}">
                <a16:creationId xmlns:a16="http://schemas.microsoft.com/office/drawing/2014/main" id="{420606C1-88BA-43DB-AB9D-B4E609DCFC59}"/>
              </a:ext>
            </a:extLst>
          </p:cNvPr>
          <p:cNvSpPr txBox="1"/>
          <p:nvPr/>
        </p:nvSpPr>
        <p:spPr>
          <a:xfrm>
            <a:off x="645451" y="3034709"/>
            <a:ext cx="1600517" cy="292388"/>
          </a:xfrm>
          <a:prstGeom prst="rect">
            <a:avLst/>
          </a:prstGeom>
          <a:noFill/>
        </p:spPr>
        <p:txBody>
          <a:bodyPr wrap="square" rtlCol="0">
            <a:spAutoFit/>
          </a:bodyPr>
          <a:lstStyle/>
          <a:p>
            <a:pPr algn="ctr" defTabSz="1097258">
              <a:defRPr/>
            </a:pPr>
            <a:r>
              <a:rPr lang="en-US" sz="1300" dirty="0">
                <a:solidFill>
                  <a:srgbClr val="FFFFFF"/>
                </a:solidFill>
                <a:latin typeface="Amazon Ember" panose="02000000000000000000" pitchFamily="2" charset="0"/>
                <a:ea typeface="Amazon Ember" panose="02000000000000000000" pitchFamily="2" charset="0"/>
              </a:rPr>
              <a:t>Rapid discovery</a:t>
            </a:r>
          </a:p>
        </p:txBody>
      </p:sp>
      <p:sp>
        <p:nvSpPr>
          <p:cNvPr id="516" name="TextBox 515">
            <a:extLst>
              <a:ext uri="{FF2B5EF4-FFF2-40B4-BE49-F238E27FC236}">
                <a16:creationId xmlns:a16="http://schemas.microsoft.com/office/drawing/2014/main" id="{5A04D37E-46E9-4B98-B81E-960D1B4BB0CD}"/>
              </a:ext>
            </a:extLst>
          </p:cNvPr>
          <p:cNvSpPr txBox="1"/>
          <p:nvPr/>
        </p:nvSpPr>
        <p:spPr>
          <a:xfrm>
            <a:off x="2195665" y="3062742"/>
            <a:ext cx="1600517" cy="292388"/>
          </a:xfrm>
          <a:prstGeom prst="rect">
            <a:avLst/>
          </a:prstGeom>
          <a:noFill/>
        </p:spPr>
        <p:txBody>
          <a:bodyPr wrap="square" rtlCol="0">
            <a:spAutoFit/>
          </a:bodyPr>
          <a:lstStyle/>
          <a:p>
            <a:pPr algn="ctr" defTabSz="1097258">
              <a:defRPr/>
            </a:pPr>
            <a:r>
              <a:rPr lang="en-US" sz="1300" dirty="0">
                <a:solidFill>
                  <a:srgbClr val="FFFFFF"/>
                </a:solidFill>
                <a:latin typeface="Amazon Ember" panose="02000000000000000000" pitchFamily="2" charset="0"/>
                <a:ea typeface="Amazon Ember" panose="02000000000000000000" pitchFamily="2" charset="0"/>
              </a:rPr>
              <a:t>TCO report</a:t>
            </a:r>
          </a:p>
        </p:txBody>
      </p:sp>
      <p:grpSp>
        <p:nvGrpSpPr>
          <p:cNvPr id="536" name="Group 535">
            <a:extLst>
              <a:ext uri="{FF2B5EF4-FFF2-40B4-BE49-F238E27FC236}">
                <a16:creationId xmlns:a16="http://schemas.microsoft.com/office/drawing/2014/main" id="{F9F7A2C9-9D96-4195-B968-41F3A417975A}"/>
              </a:ext>
            </a:extLst>
          </p:cNvPr>
          <p:cNvGrpSpPr/>
          <p:nvPr/>
        </p:nvGrpSpPr>
        <p:grpSpPr>
          <a:xfrm>
            <a:off x="1124866" y="2319879"/>
            <a:ext cx="626958" cy="627894"/>
            <a:chOff x="902624" y="3935240"/>
            <a:chExt cx="626958" cy="627894"/>
          </a:xfrm>
        </p:grpSpPr>
        <p:grpSp>
          <p:nvGrpSpPr>
            <p:cNvPr id="523" name="Group 522">
              <a:extLst>
                <a:ext uri="{FF2B5EF4-FFF2-40B4-BE49-F238E27FC236}">
                  <a16:creationId xmlns:a16="http://schemas.microsoft.com/office/drawing/2014/main" id="{94E8E26A-0598-43A6-B472-91F26953FEBE}"/>
                </a:ext>
              </a:extLst>
            </p:cNvPr>
            <p:cNvGrpSpPr/>
            <p:nvPr/>
          </p:nvGrpSpPr>
          <p:grpSpPr>
            <a:xfrm>
              <a:off x="1037650" y="4067643"/>
              <a:ext cx="415547" cy="415514"/>
              <a:chOff x="973057" y="3594891"/>
              <a:chExt cx="346289" cy="346262"/>
            </a:xfrm>
          </p:grpSpPr>
          <p:sp>
            <p:nvSpPr>
              <p:cNvPr id="524" name="Oval 523">
                <a:extLst>
                  <a:ext uri="{FF2B5EF4-FFF2-40B4-BE49-F238E27FC236}">
                    <a16:creationId xmlns:a16="http://schemas.microsoft.com/office/drawing/2014/main" id="{3ED8C8DE-4B2F-4463-9917-E0AB08143F47}"/>
                  </a:ext>
                </a:extLst>
              </p:cNvPr>
              <p:cNvSpPr/>
              <p:nvPr/>
            </p:nvSpPr>
            <p:spPr>
              <a:xfrm>
                <a:off x="1250745" y="3872552"/>
                <a:ext cx="68601" cy="68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8">
                  <a:defRPr/>
                </a:pPr>
                <a:endParaRPr lang="en-US" sz="2520" dirty="0">
                  <a:solidFill>
                    <a:srgbClr val="FFFFFF"/>
                  </a:solidFill>
                  <a:latin typeface="Calibri" panose="020F0502020204030204"/>
                </a:endParaRPr>
              </a:p>
            </p:txBody>
          </p:sp>
          <p:sp>
            <p:nvSpPr>
              <p:cNvPr id="525" name="Oval 524">
                <a:extLst>
                  <a:ext uri="{FF2B5EF4-FFF2-40B4-BE49-F238E27FC236}">
                    <a16:creationId xmlns:a16="http://schemas.microsoft.com/office/drawing/2014/main" id="{9271FFE6-3198-412F-9638-11982DBDAA4F}"/>
                  </a:ext>
                </a:extLst>
              </p:cNvPr>
              <p:cNvSpPr/>
              <p:nvPr/>
            </p:nvSpPr>
            <p:spPr>
              <a:xfrm>
                <a:off x="973057" y="3594891"/>
                <a:ext cx="282934" cy="28293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58">
                  <a:defRPr/>
                </a:pPr>
                <a:endParaRPr lang="en-US" sz="2520">
                  <a:solidFill>
                    <a:srgbClr val="FFFFFF"/>
                  </a:solidFill>
                  <a:latin typeface="Calibri" panose="020F0502020204030204"/>
                </a:endParaRPr>
              </a:p>
            </p:txBody>
          </p:sp>
        </p:grpSp>
        <p:pic>
          <p:nvPicPr>
            <p:cNvPr id="533" name="Picture 532">
              <a:extLst>
                <a:ext uri="{FF2B5EF4-FFF2-40B4-BE49-F238E27FC236}">
                  <a16:creationId xmlns:a16="http://schemas.microsoft.com/office/drawing/2014/main" id="{930CA3A3-04C5-4E0F-860D-2D189E039D28}"/>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902624" y="3935240"/>
              <a:ext cx="626958" cy="627894"/>
            </a:xfrm>
            <a:prstGeom prst="rect">
              <a:avLst/>
            </a:prstGeom>
          </p:spPr>
        </p:pic>
      </p:grpSp>
      <p:grpSp>
        <p:nvGrpSpPr>
          <p:cNvPr id="537" name="Group 536">
            <a:extLst>
              <a:ext uri="{FF2B5EF4-FFF2-40B4-BE49-F238E27FC236}">
                <a16:creationId xmlns:a16="http://schemas.microsoft.com/office/drawing/2014/main" id="{A46832A4-7EF5-4E37-A423-88280AFD67D6}"/>
              </a:ext>
            </a:extLst>
          </p:cNvPr>
          <p:cNvGrpSpPr/>
          <p:nvPr/>
        </p:nvGrpSpPr>
        <p:grpSpPr>
          <a:xfrm>
            <a:off x="2759524" y="2338831"/>
            <a:ext cx="472800" cy="615314"/>
            <a:chOff x="2537282" y="3954193"/>
            <a:chExt cx="472800" cy="615314"/>
          </a:xfrm>
        </p:grpSpPr>
        <p:grpSp>
          <p:nvGrpSpPr>
            <p:cNvPr id="517" name="Group 516">
              <a:extLst>
                <a:ext uri="{FF2B5EF4-FFF2-40B4-BE49-F238E27FC236}">
                  <a16:creationId xmlns:a16="http://schemas.microsoft.com/office/drawing/2014/main" id="{72FE4AF6-87F0-4453-B1E1-5FAE1A824743}"/>
                </a:ext>
              </a:extLst>
            </p:cNvPr>
            <p:cNvGrpSpPr/>
            <p:nvPr/>
          </p:nvGrpSpPr>
          <p:grpSpPr>
            <a:xfrm>
              <a:off x="2621465" y="4130643"/>
              <a:ext cx="311459" cy="253766"/>
              <a:chOff x="2459532" y="3646856"/>
              <a:chExt cx="259548" cy="211471"/>
            </a:xfrm>
          </p:grpSpPr>
          <p:cxnSp>
            <p:nvCxnSpPr>
              <p:cNvPr id="518" name="Straight Connector 517">
                <a:extLst>
                  <a:ext uri="{FF2B5EF4-FFF2-40B4-BE49-F238E27FC236}">
                    <a16:creationId xmlns:a16="http://schemas.microsoft.com/office/drawing/2014/main" id="{C3CFE344-B761-4A36-8C79-0FB80109BE62}"/>
                  </a:ext>
                </a:extLst>
              </p:cNvPr>
              <p:cNvCxnSpPr/>
              <p:nvPr/>
            </p:nvCxnSpPr>
            <p:spPr>
              <a:xfrm>
                <a:off x="2459532" y="3755594"/>
                <a:ext cx="0" cy="1027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F258176B-3E32-4A8F-A93A-F3FBD37E274F}"/>
                  </a:ext>
                </a:extLst>
              </p:cNvPr>
              <p:cNvCxnSpPr/>
              <p:nvPr/>
            </p:nvCxnSpPr>
            <p:spPr>
              <a:xfrm>
                <a:off x="2545252" y="3721437"/>
                <a:ext cx="0" cy="1368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1BACDD88-D191-47C7-87FF-548347FCC1D1}"/>
                  </a:ext>
                </a:extLst>
              </p:cNvPr>
              <p:cNvCxnSpPr/>
              <p:nvPr/>
            </p:nvCxnSpPr>
            <p:spPr>
              <a:xfrm>
                <a:off x="2633355" y="3679805"/>
                <a:ext cx="0" cy="1785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E459E587-BECF-42D8-B3BC-8C48E0A3995D}"/>
                  </a:ext>
                </a:extLst>
              </p:cNvPr>
              <p:cNvCxnSpPr/>
              <p:nvPr/>
            </p:nvCxnSpPr>
            <p:spPr>
              <a:xfrm>
                <a:off x="2719080" y="3646856"/>
                <a:ext cx="0" cy="21147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34" name="Picture 533">
              <a:extLst>
                <a:ext uri="{FF2B5EF4-FFF2-40B4-BE49-F238E27FC236}">
                  <a16:creationId xmlns:a16="http://schemas.microsoft.com/office/drawing/2014/main" id="{A40F7A6C-16D5-437C-9EBC-FF27DC4BEFCB}"/>
                </a:ext>
              </a:extLst>
            </p:cNvPr>
            <p:cNvPicPr>
              <a:picLocks noChangeAspect="1"/>
            </p:cNvPicPr>
            <p:nvPr/>
          </p:nvPicPr>
          <p:blipFill>
            <a:blip r:embed="rId4">
              <a:lum bright="70000" contrast="-70000"/>
              <a:extLst>
                <a:ext uri="{28A0092B-C50C-407E-A947-70E740481C1C}">
                  <a14:useLocalDpi xmlns:a14="http://schemas.microsoft.com/office/drawing/2010/main"/>
                </a:ext>
              </a:extLst>
            </a:blip>
            <a:stretch>
              <a:fillRect/>
            </a:stretch>
          </p:blipFill>
          <p:spPr>
            <a:xfrm>
              <a:off x="2537282" y="3954193"/>
              <a:ext cx="472800" cy="615314"/>
            </a:xfrm>
            <a:prstGeom prst="rect">
              <a:avLst/>
            </a:prstGeom>
          </p:spPr>
        </p:pic>
      </p:grpSp>
      <p:sp>
        <p:nvSpPr>
          <p:cNvPr id="528" name="TextBox 527">
            <a:extLst>
              <a:ext uri="{FF2B5EF4-FFF2-40B4-BE49-F238E27FC236}">
                <a16:creationId xmlns:a16="http://schemas.microsoft.com/office/drawing/2014/main" id="{4A7B13AE-07D4-4777-8C7F-A447352037C5}"/>
              </a:ext>
            </a:extLst>
          </p:cNvPr>
          <p:cNvSpPr txBox="1"/>
          <p:nvPr/>
        </p:nvSpPr>
        <p:spPr>
          <a:xfrm>
            <a:off x="638088" y="5456324"/>
            <a:ext cx="1600517" cy="492443"/>
          </a:xfrm>
          <a:prstGeom prst="rect">
            <a:avLst/>
          </a:prstGeom>
          <a:noFill/>
        </p:spPr>
        <p:txBody>
          <a:bodyPr wrap="square" rtlCol="0">
            <a:spAutoFit/>
          </a:bodyPr>
          <a:lstStyle/>
          <a:p>
            <a:pPr algn="ctr" defTabSz="1097258">
              <a:defRPr/>
            </a:pPr>
            <a:r>
              <a:rPr lang="en-US" sz="1300" dirty="0">
                <a:solidFill>
                  <a:srgbClr val="FFFFFF"/>
                </a:solidFill>
                <a:latin typeface="Amazon Ember" panose="02000000000000000000" pitchFamily="2" charset="0"/>
                <a:ea typeface="Amazon Ember" panose="02000000000000000000" pitchFamily="2" charset="0"/>
              </a:rPr>
              <a:t>Briefings &amp; workshops</a:t>
            </a:r>
          </a:p>
        </p:txBody>
      </p:sp>
      <p:sp>
        <p:nvSpPr>
          <p:cNvPr id="529" name="TextBox 528">
            <a:extLst>
              <a:ext uri="{FF2B5EF4-FFF2-40B4-BE49-F238E27FC236}">
                <a16:creationId xmlns:a16="http://schemas.microsoft.com/office/drawing/2014/main" id="{58707011-A219-43F2-9797-B0113C859176}"/>
              </a:ext>
            </a:extLst>
          </p:cNvPr>
          <p:cNvSpPr txBox="1"/>
          <p:nvPr/>
        </p:nvSpPr>
        <p:spPr>
          <a:xfrm>
            <a:off x="1397463" y="4312094"/>
            <a:ext cx="1841896" cy="492443"/>
          </a:xfrm>
          <a:prstGeom prst="rect">
            <a:avLst/>
          </a:prstGeom>
          <a:noFill/>
        </p:spPr>
        <p:txBody>
          <a:bodyPr wrap="square" rtlCol="0">
            <a:spAutoFit/>
          </a:bodyPr>
          <a:lstStyle/>
          <a:p>
            <a:pPr algn="ctr" defTabSz="1097258">
              <a:defRPr/>
            </a:pPr>
            <a:r>
              <a:rPr lang="en-US" sz="1300" dirty="0">
                <a:solidFill>
                  <a:srgbClr val="FFFFFF"/>
                </a:solidFill>
                <a:latin typeface="Amazon Ember" panose="02000000000000000000" pitchFamily="2" charset="0"/>
                <a:ea typeface="Amazon Ember" panose="02000000000000000000" pitchFamily="2" charset="0"/>
              </a:rPr>
              <a:t>Migration Readiness Assessment</a:t>
            </a:r>
          </a:p>
        </p:txBody>
      </p:sp>
      <p:grpSp>
        <p:nvGrpSpPr>
          <p:cNvPr id="554" name="Graphic 412">
            <a:extLst>
              <a:ext uri="{FF2B5EF4-FFF2-40B4-BE49-F238E27FC236}">
                <a16:creationId xmlns:a16="http://schemas.microsoft.com/office/drawing/2014/main" id="{F42F8ADC-376B-43C2-84FF-0D8281EA3BE2}"/>
              </a:ext>
            </a:extLst>
          </p:cNvPr>
          <p:cNvGrpSpPr/>
          <p:nvPr/>
        </p:nvGrpSpPr>
        <p:grpSpPr>
          <a:xfrm>
            <a:off x="1136675" y="4777630"/>
            <a:ext cx="643689" cy="643689"/>
            <a:chOff x="4244008" y="5593287"/>
            <a:chExt cx="643689" cy="643689"/>
          </a:xfrm>
        </p:grpSpPr>
        <p:sp>
          <p:nvSpPr>
            <p:cNvPr id="555" name="Freeform: Shape 554">
              <a:extLst>
                <a:ext uri="{FF2B5EF4-FFF2-40B4-BE49-F238E27FC236}">
                  <a16:creationId xmlns:a16="http://schemas.microsoft.com/office/drawing/2014/main" id="{D48A1F26-633D-468E-9A38-0A7D4D51836E}"/>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56" name="Freeform: Shape 555">
              <a:extLst>
                <a:ext uri="{FF2B5EF4-FFF2-40B4-BE49-F238E27FC236}">
                  <a16:creationId xmlns:a16="http://schemas.microsoft.com/office/drawing/2014/main" id="{99FBBAA0-7A17-4ACF-9664-FBC292325ED4}"/>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57" name="Freeform: Shape 556">
              <a:extLst>
                <a:ext uri="{FF2B5EF4-FFF2-40B4-BE49-F238E27FC236}">
                  <a16:creationId xmlns:a16="http://schemas.microsoft.com/office/drawing/2014/main" id="{1C267552-F29A-4B6D-9D2E-A87A7BF4A5A7}"/>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58" name="Freeform: Shape 557">
              <a:extLst>
                <a:ext uri="{FF2B5EF4-FFF2-40B4-BE49-F238E27FC236}">
                  <a16:creationId xmlns:a16="http://schemas.microsoft.com/office/drawing/2014/main" id="{A9035080-C087-436F-98BE-816278BE6607}"/>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559" name="Freeform: Shape 558">
              <a:extLst>
                <a:ext uri="{FF2B5EF4-FFF2-40B4-BE49-F238E27FC236}">
                  <a16:creationId xmlns:a16="http://schemas.microsoft.com/office/drawing/2014/main" id="{D92DD8DE-30A7-40F5-A9B5-94A2B3050642}"/>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60" name="Freeform: Shape 559">
              <a:extLst>
                <a:ext uri="{FF2B5EF4-FFF2-40B4-BE49-F238E27FC236}">
                  <a16:creationId xmlns:a16="http://schemas.microsoft.com/office/drawing/2014/main" id="{E566471C-27A1-4E0D-8401-2D9F01E74876}"/>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61" name="Freeform: Shape 560">
              <a:extLst>
                <a:ext uri="{FF2B5EF4-FFF2-40B4-BE49-F238E27FC236}">
                  <a16:creationId xmlns:a16="http://schemas.microsoft.com/office/drawing/2014/main" id="{B636CD27-5995-4E8D-831F-D44B99206C70}"/>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62" name="Freeform: Shape 561">
              <a:extLst>
                <a:ext uri="{FF2B5EF4-FFF2-40B4-BE49-F238E27FC236}">
                  <a16:creationId xmlns:a16="http://schemas.microsoft.com/office/drawing/2014/main" id="{0E8D5A24-1646-466F-9E23-EFC71868FB1E}"/>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731504">
                <a:defRPr/>
              </a:pPr>
              <a:endParaRPr lang="en-US" sz="1800">
                <a:solidFill>
                  <a:srgbClr val="FF9900"/>
                </a:solidFill>
              </a:endParaRPr>
            </a:p>
          </p:txBody>
        </p:sp>
        <p:sp>
          <p:nvSpPr>
            <p:cNvPr id="563" name="Freeform: Shape 562">
              <a:extLst>
                <a:ext uri="{FF2B5EF4-FFF2-40B4-BE49-F238E27FC236}">
                  <a16:creationId xmlns:a16="http://schemas.microsoft.com/office/drawing/2014/main" id="{7A087460-F243-4893-AB24-EFAB4ACF3B7A}"/>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564" name="Freeform: Shape 563">
              <a:extLst>
                <a:ext uri="{FF2B5EF4-FFF2-40B4-BE49-F238E27FC236}">
                  <a16:creationId xmlns:a16="http://schemas.microsoft.com/office/drawing/2014/main" id="{2D8C90F2-B0CD-4E5A-98AE-CBD097D20B67}"/>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731504">
                <a:defRPr/>
              </a:pPr>
              <a:endParaRPr lang="en-US" sz="1800" dirty="0">
                <a:solidFill>
                  <a:srgbClr val="FF9900"/>
                </a:solidFill>
              </a:endParaRPr>
            </a:p>
          </p:txBody>
        </p:sp>
        <p:sp>
          <p:nvSpPr>
            <p:cNvPr id="565" name="Freeform: Shape 564">
              <a:extLst>
                <a:ext uri="{FF2B5EF4-FFF2-40B4-BE49-F238E27FC236}">
                  <a16:creationId xmlns:a16="http://schemas.microsoft.com/office/drawing/2014/main" id="{211B3F72-ED18-44F6-A9E4-66334477D0D1}"/>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504">
                <a:defRPr/>
              </a:pPr>
              <a:endParaRPr lang="en-US" sz="1800">
                <a:solidFill>
                  <a:srgbClr val="FF9900"/>
                </a:solidFill>
              </a:endParaRPr>
            </a:p>
          </p:txBody>
        </p:sp>
        <p:sp>
          <p:nvSpPr>
            <p:cNvPr id="566" name="Freeform: Shape 565">
              <a:extLst>
                <a:ext uri="{FF2B5EF4-FFF2-40B4-BE49-F238E27FC236}">
                  <a16:creationId xmlns:a16="http://schemas.microsoft.com/office/drawing/2014/main" id="{3270F973-12BB-40B5-9736-F1D3BCEE9856}"/>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504">
                <a:defRPr/>
              </a:pPr>
              <a:endParaRPr lang="en-US" sz="1800">
                <a:solidFill>
                  <a:srgbClr val="FF9900"/>
                </a:solidFill>
              </a:endParaRPr>
            </a:p>
          </p:txBody>
        </p:sp>
        <p:sp>
          <p:nvSpPr>
            <p:cNvPr id="567" name="Freeform: Shape 566">
              <a:extLst>
                <a:ext uri="{FF2B5EF4-FFF2-40B4-BE49-F238E27FC236}">
                  <a16:creationId xmlns:a16="http://schemas.microsoft.com/office/drawing/2014/main" id="{ACF3782C-7163-4884-B9D7-B082B9B69434}"/>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568" name="Freeform: Shape 567">
              <a:extLst>
                <a:ext uri="{FF2B5EF4-FFF2-40B4-BE49-F238E27FC236}">
                  <a16:creationId xmlns:a16="http://schemas.microsoft.com/office/drawing/2014/main" id="{5D424FB0-76F2-4241-9E68-477692DFF394}"/>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731504">
                <a:defRPr/>
              </a:pPr>
              <a:endParaRPr lang="en-US" sz="1800" dirty="0">
                <a:solidFill>
                  <a:srgbClr val="FF9900"/>
                </a:solidFill>
              </a:endParaRPr>
            </a:p>
          </p:txBody>
        </p:sp>
      </p:grpSp>
      <p:grpSp>
        <p:nvGrpSpPr>
          <p:cNvPr id="592" name="Graphic 240">
            <a:extLst>
              <a:ext uri="{FF2B5EF4-FFF2-40B4-BE49-F238E27FC236}">
                <a16:creationId xmlns:a16="http://schemas.microsoft.com/office/drawing/2014/main" id="{43A9D3D7-7D48-4226-8BC1-8A354618FF81}"/>
              </a:ext>
            </a:extLst>
          </p:cNvPr>
          <p:cNvGrpSpPr/>
          <p:nvPr/>
        </p:nvGrpSpPr>
        <p:grpSpPr>
          <a:xfrm>
            <a:off x="2533200" y="4611829"/>
            <a:ext cx="915306" cy="915306"/>
            <a:chOff x="6079338" y="322847"/>
            <a:chExt cx="643689" cy="643689"/>
          </a:xfrm>
        </p:grpSpPr>
        <p:sp>
          <p:nvSpPr>
            <p:cNvPr id="593" name="Freeform: Shape 592">
              <a:extLst>
                <a:ext uri="{FF2B5EF4-FFF2-40B4-BE49-F238E27FC236}">
                  <a16:creationId xmlns:a16="http://schemas.microsoft.com/office/drawing/2014/main" id="{D0B28D93-7562-4C1F-90B4-57E072141126}"/>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731504">
                <a:defRPr/>
              </a:pPr>
              <a:endParaRPr lang="en-US" sz="1800">
                <a:solidFill>
                  <a:srgbClr val="FFFFFF"/>
                </a:solidFill>
              </a:endParaRPr>
            </a:p>
          </p:txBody>
        </p:sp>
        <p:sp>
          <p:nvSpPr>
            <p:cNvPr id="594" name="Freeform: Shape 593">
              <a:extLst>
                <a:ext uri="{FF2B5EF4-FFF2-40B4-BE49-F238E27FC236}">
                  <a16:creationId xmlns:a16="http://schemas.microsoft.com/office/drawing/2014/main" id="{753154DB-FB44-4A1F-9C5E-BF1C822900E7}"/>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731504">
                <a:defRPr/>
              </a:pPr>
              <a:endParaRPr lang="en-US" sz="1800" dirty="0">
                <a:solidFill>
                  <a:srgbClr val="FFFFFF"/>
                </a:solidFill>
              </a:endParaRPr>
            </a:p>
          </p:txBody>
        </p:sp>
        <p:sp>
          <p:nvSpPr>
            <p:cNvPr id="595" name="Freeform: Shape 594">
              <a:extLst>
                <a:ext uri="{FF2B5EF4-FFF2-40B4-BE49-F238E27FC236}">
                  <a16:creationId xmlns:a16="http://schemas.microsoft.com/office/drawing/2014/main" id="{E1393594-4FA9-44C9-9B96-7872B3C897BD}"/>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731504">
                <a:defRPr/>
              </a:pPr>
              <a:endParaRPr lang="en-US" sz="1800">
                <a:solidFill>
                  <a:srgbClr val="FFFFFF"/>
                </a:solidFill>
              </a:endParaRPr>
            </a:p>
          </p:txBody>
        </p:sp>
        <p:sp>
          <p:nvSpPr>
            <p:cNvPr id="596" name="Freeform: Shape 595">
              <a:extLst>
                <a:ext uri="{FF2B5EF4-FFF2-40B4-BE49-F238E27FC236}">
                  <a16:creationId xmlns:a16="http://schemas.microsoft.com/office/drawing/2014/main" id="{DA1B5879-BE5E-401B-B50A-F0BAE4D55DE3}"/>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597" name="Freeform: Shape 596">
              <a:extLst>
                <a:ext uri="{FF2B5EF4-FFF2-40B4-BE49-F238E27FC236}">
                  <a16:creationId xmlns:a16="http://schemas.microsoft.com/office/drawing/2014/main" id="{6DACE02C-D922-4620-8D21-221E9126B93F}"/>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598" name="Freeform: Shape 597">
              <a:extLst>
                <a:ext uri="{FF2B5EF4-FFF2-40B4-BE49-F238E27FC236}">
                  <a16:creationId xmlns:a16="http://schemas.microsoft.com/office/drawing/2014/main" id="{93F78BEB-8DEC-4215-8811-0546316F2F6E}"/>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599" name="Freeform: Shape 598">
              <a:extLst>
                <a:ext uri="{FF2B5EF4-FFF2-40B4-BE49-F238E27FC236}">
                  <a16:creationId xmlns:a16="http://schemas.microsoft.com/office/drawing/2014/main" id="{12990F54-E82A-41F3-87A3-A0D46F945F0C}"/>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600" name="Freeform: Shape 599">
              <a:extLst>
                <a:ext uri="{FF2B5EF4-FFF2-40B4-BE49-F238E27FC236}">
                  <a16:creationId xmlns:a16="http://schemas.microsoft.com/office/drawing/2014/main" id="{D65EE308-F200-4751-83FB-73A30B07D36E}"/>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601" name="Freeform: Shape 600">
              <a:extLst>
                <a:ext uri="{FF2B5EF4-FFF2-40B4-BE49-F238E27FC236}">
                  <a16:creationId xmlns:a16="http://schemas.microsoft.com/office/drawing/2014/main" id="{8D32025B-2E8C-45C4-8119-EC6323F98566}"/>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731504">
                <a:defRPr/>
              </a:pPr>
              <a:endParaRPr lang="en-US" sz="1800">
                <a:solidFill>
                  <a:srgbClr val="FFFFFF"/>
                </a:solidFill>
              </a:endParaRPr>
            </a:p>
          </p:txBody>
        </p:sp>
        <p:sp>
          <p:nvSpPr>
            <p:cNvPr id="602" name="Freeform: Shape 601">
              <a:extLst>
                <a:ext uri="{FF2B5EF4-FFF2-40B4-BE49-F238E27FC236}">
                  <a16:creationId xmlns:a16="http://schemas.microsoft.com/office/drawing/2014/main" id="{01CED3B0-21EA-4C97-B12B-BB11453D1541}"/>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504">
                <a:defRPr/>
              </a:pPr>
              <a:endParaRPr lang="en-US" sz="1800">
                <a:solidFill>
                  <a:srgbClr val="FFFFFF"/>
                </a:solidFill>
              </a:endParaRPr>
            </a:p>
          </p:txBody>
        </p:sp>
        <p:sp>
          <p:nvSpPr>
            <p:cNvPr id="603" name="Freeform: Shape 602">
              <a:extLst>
                <a:ext uri="{FF2B5EF4-FFF2-40B4-BE49-F238E27FC236}">
                  <a16:creationId xmlns:a16="http://schemas.microsoft.com/office/drawing/2014/main" id="{E178F376-B983-4F27-A906-DB4CB0B933C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731504">
                <a:defRPr/>
              </a:pPr>
              <a:endParaRPr lang="en-US" sz="1800">
                <a:solidFill>
                  <a:srgbClr val="FFFFFF"/>
                </a:solidFill>
              </a:endParaRPr>
            </a:p>
          </p:txBody>
        </p:sp>
        <p:sp>
          <p:nvSpPr>
            <p:cNvPr id="604" name="Freeform: Shape 603">
              <a:extLst>
                <a:ext uri="{FF2B5EF4-FFF2-40B4-BE49-F238E27FC236}">
                  <a16:creationId xmlns:a16="http://schemas.microsoft.com/office/drawing/2014/main" id="{C57B8F96-45B9-4878-B66F-0A25F03F1E0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731504">
                <a:defRPr/>
              </a:pPr>
              <a:endParaRPr lang="en-US" sz="1800">
                <a:solidFill>
                  <a:srgbClr val="FFFFFF"/>
                </a:solidFill>
              </a:endParaRPr>
            </a:p>
          </p:txBody>
        </p:sp>
      </p:grpSp>
      <p:grpSp>
        <p:nvGrpSpPr>
          <p:cNvPr id="6" name="Group 5">
            <a:extLst>
              <a:ext uri="{FF2B5EF4-FFF2-40B4-BE49-F238E27FC236}">
                <a16:creationId xmlns:a16="http://schemas.microsoft.com/office/drawing/2014/main" id="{38259ED5-FE63-47FB-9F8F-FC605E5209C9}"/>
              </a:ext>
            </a:extLst>
          </p:cNvPr>
          <p:cNvGrpSpPr/>
          <p:nvPr/>
        </p:nvGrpSpPr>
        <p:grpSpPr>
          <a:xfrm>
            <a:off x="579866" y="6030103"/>
            <a:ext cx="3212552" cy="423260"/>
            <a:chOff x="578398" y="6478445"/>
            <a:chExt cx="3444109" cy="423260"/>
          </a:xfrm>
        </p:grpSpPr>
        <p:cxnSp>
          <p:nvCxnSpPr>
            <p:cNvPr id="608" name="Straight Connector 607">
              <a:extLst>
                <a:ext uri="{FF2B5EF4-FFF2-40B4-BE49-F238E27FC236}">
                  <a16:creationId xmlns:a16="http://schemas.microsoft.com/office/drawing/2014/main" id="{3C06840C-008B-43C0-80CD-0CB4B34A394D}"/>
                </a:ext>
              </a:extLst>
            </p:cNvPr>
            <p:cNvCxnSpPr/>
            <p:nvPr/>
          </p:nvCxnSpPr>
          <p:spPr>
            <a:xfrm rot="16200000">
              <a:off x="2300453" y="4756390"/>
              <a:ext cx="0" cy="3444109"/>
            </a:xfrm>
            <a:prstGeom prst="line">
              <a:avLst/>
            </a:prstGeom>
            <a:ln w="19050">
              <a:solidFill>
                <a:srgbClr val="FD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Arrow Connector 608">
              <a:extLst>
                <a:ext uri="{FF2B5EF4-FFF2-40B4-BE49-F238E27FC236}">
                  <a16:creationId xmlns:a16="http://schemas.microsoft.com/office/drawing/2014/main" id="{C65BF824-8F41-4F59-86F2-534D8C3AD72D}"/>
                </a:ext>
              </a:extLst>
            </p:cNvPr>
            <p:cNvCxnSpPr/>
            <p:nvPr/>
          </p:nvCxnSpPr>
          <p:spPr>
            <a:xfrm rot="16200000" flipH="1">
              <a:off x="2088824" y="6690075"/>
              <a:ext cx="423260" cy="0"/>
            </a:xfrm>
            <a:prstGeom prst="straightConnector1">
              <a:avLst/>
            </a:prstGeom>
            <a:ln w="19050">
              <a:solidFill>
                <a:srgbClr val="FD9900"/>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610" name="TextBox 609">
            <a:extLst>
              <a:ext uri="{FF2B5EF4-FFF2-40B4-BE49-F238E27FC236}">
                <a16:creationId xmlns:a16="http://schemas.microsoft.com/office/drawing/2014/main" id="{6D7A03C0-4C0A-441D-BFD6-FA8504C044D5}"/>
              </a:ext>
            </a:extLst>
          </p:cNvPr>
          <p:cNvSpPr txBox="1"/>
          <p:nvPr/>
        </p:nvSpPr>
        <p:spPr>
          <a:xfrm>
            <a:off x="774558" y="6571180"/>
            <a:ext cx="3111749" cy="369332"/>
          </a:xfrm>
          <a:prstGeom prst="rect">
            <a:avLst/>
          </a:prstGeom>
          <a:noFill/>
        </p:spPr>
        <p:txBody>
          <a:bodyPr wrap="none" rtlCol="0">
            <a:spAutoFit/>
          </a:bodyPr>
          <a:lstStyle/>
          <a:p>
            <a:pPr algn="ctr" defTabSz="731504">
              <a:lnSpc>
                <a:spcPct val="90000"/>
              </a:lnSpc>
              <a:spcAft>
                <a:spcPts val="1800"/>
              </a:spcAft>
              <a:defRPr/>
            </a:pPr>
            <a:r>
              <a:rPr lang="en-US" sz="2000" dirty="0"/>
              <a:t>Create a case for change</a:t>
            </a:r>
          </a:p>
        </p:txBody>
      </p:sp>
      <p:sp>
        <p:nvSpPr>
          <p:cNvPr id="144" name="TextBox 143">
            <a:extLst>
              <a:ext uri="{FF2B5EF4-FFF2-40B4-BE49-F238E27FC236}">
                <a16:creationId xmlns:a16="http://schemas.microsoft.com/office/drawing/2014/main" id="{EEB56CFC-98F1-48B0-8331-B1AD2902052F}"/>
              </a:ext>
            </a:extLst>
          </p:cNvPr>
          <p:cNvSpPr txBox="1"/>
          <p:nvPr/>
        </p:nvSpPr>
        <p:spPr>
          <a:xfrm>
            <a:off x="10161876" y="4151514"/>
            <a:ext cx="1472602" cy="492443"/>
          </a:xfrm>
          <a:prstGeom prst="rect">
            <a:avLst/>
          </a:prstGeom>
          <a:noFill/>
        </p:spPr>
        <p:txBody>
          <a:bodyPr wrap="square" rtlCol="0">
            <a:spAutoFit/>
          </a:bodyPr>
          <a:lstStyle/>
          <a:p>
            <a:pPr defTabSz="1097258">
              <a:defRPr/>
            </a:pPr>
            <a:r>
              <a:rPr lang="en-US" sz="1300" dirty="0">
                <a:solidFill>
                  <a:srgbClr val="FFFFFF"/>
                </a:solidFill>
                <a:latin typeface="Amazon Ember" panose="02000000000000000000" pitchFamily="2" charset="0"/>
                <a:ea typeface="Amazon Ember" panose="02000000000000000000" pitchFamily="2" charset="0"/>
              </a:rPr>
              <a:t>Operate &amp;</a:t>
            </a:r>
            <a:br>
              <a:rPr lang="en-US" sz="1300" dirty="0">
                <a:solidFill>
                  <a:srgbClr val="FFFFFF"/>
                </a:solidFill>
                <a:latin typeface="Amazon Ember" panose="02000000000000000000" pitchFamily="2" charset="0"/>
                <a:ea typeface="Amazon Ember" panose="02000000000000000000" pitchFamily="2" charset="0"/>
              </a:rPr>
            </a:br>
            <a:r>
              <a:rPr lang="en-US" sz="1300" dirty="0">
                <a:solidFill>
                  <a:srgbClr val="FFFFFF"/>
                </a:solidFill>
                <a:latin typeface="Amazon Ember" panose="02000000000000000000" pitchFamily="2" charset="0"/>
                <a:ea typeface="Amazon Ember" panose="02000000000000000000" pitchFamily="2" charset="0"/>
              </a:rPr>
              <a:t>optimize</a:t>
            </a:r>
          </a:p>
        </p:txBody>
      </p:sp>
      <p:sp>
        <p:nvSpPr>
          <p:cNvPr id="145" name="TextBox 144">
            <a:extLst>
              <a:ext uri="{FF2B5EF4-FFF2-40B4-BE49-F238E27FC236}">
                <a16:creationId xmlns:a16="http://schemas.microsoft.com/office/drawing/2014/main" id="{E32D9E3F-0FDB-4838-89BF-F9B5F247C6C4}"/>
              </a:ext>
            </a:extLst>
          </p:cNvPr>
          <p:cNvSpPr txBox="1"/>
          <p:nvPr/>
        </p:nvSpPr>
        <p:spPr>
          <a:xfrm>
            <a:off x="10197377" y="2709347"/>
            <a:ext cx="2104771" cy="292388"/>
          </a:xfrm>
          <a:prstGeom prst="rect">
            <a:avLst/>
          </a:prstGeom>
          <a:noFill/>
        </p:spPr>
        <p:txBody>
          <a:bodyPr wrap="square" rtlCol="0">
            <a:spAutoFit/>
          </a:bodyPr>
          <a:lstStyle/>
          <a:p>
            <a:pPr defTabSz="1097258">
              <a:defRPr/>
            </a:pPr>
            <a:r>
              <a:rPr lang="en-US" sz="1300" dirty="0">
                <a:solidFill>
                  <a:srgbClr val="FFFFFF"/>
                </a:solidFill>
                <a:latin typeface="Amazon Ember" panose="02000000000000000000" pitchFamily="2" charset="0"/>
                <a:ea typeface="Amazon Ember" panose="02000000000000000000" pitchFamily="2" charset="0"/>
              </a:rPr>
              <a:t>Migrate</a:t>
            </a:r>
          </a:p>
        </p:txBody>
      </p:sp>
      <p:sp>
        <p:nvSpPr>
          <p:cNvPr id="146" name="TextBox 145">
            <a:extLst>
              <a:ext uri="{FF2B5EF4-FFF2-40B4-BE49-F238E27FC236}">
                <a16:creationId xmlns:a16="http://schemas.microsoft.com/office/drawing/2014/main" id="{91AC088E-1A69-43A7-91F2-8A9C7E988BB2}"/>
              </a:ext>
            </a:extLst>
          </p:cNvPr>
          <p:cNvSpPr txBox="1"/>
          <p:nvPr/>
        </p:nvSpPr>
        <p:spPr>
          <a:xfrm>
            <a:off x="10197377" y="5234747"/>
            <a:ext cx="2104771" cy="292388"/>
          </a:xfrm>
          <a:prstGeom prst="rect">
            <a:avLst/>
          </a:prstGeom>
          <a:noFill/>
        </p:spPr>
        <p:txBody>
          <a:bodyPr wrap="square" rtlCol="0">
            <a:spAutoFit/>
          </a:bodyPr>
          <a:lstStyle/>
          <a:p>
            <a:pPr defTabSz="1097258">
              <a:defRPr/>
            </a:pPr>
            <a:r>
              <a:rPr lang="en-US" sz="1300" dirty="0">
                <a:solidFill>
                  <a:srgbClr val="FFFFFF"/>
                </a:solidFill>
                <a:latin typeface="Amazon Ember" panose="02000000000000000000" pitchFamily="2" charset="0"/>
                <a:ea typeface="Amazon Ember" panose="02000000000000000000" pitchFamily="2" charset="0"/>
              </a:rPr>
              <a:t>Modernize</a:t>
            </a:r>
          </a:p>
        </p:txBody>
      </p:sp>
      <p:grpSp>
        <p:nvGrpSpPr>
          <p:cNvPr id="482" name="Group 481">
            <a:extLst>
              <a:ext uri="{FF2B5EF4-FFF2-40B4-BE49-F238E27FC236}">
                <a16:creationId xmlns:a16="http://schemas.microsoft.com/office/drawing/2014/main" id="{6FFD48FB-F61B-4A52-9A3C-C467D6581CAD}"/>
              </a:ext>
            </a:extLst>
          </p:cNvPr>
          <p:cNvGrpSpPr/>
          <p:nvPr/>
        </p:nvGrpSpPr>
        <p:grpSpPr>
          <a:xfrm>
            <a:off x="11327539" y="3956057"/>
            <a:ext cx="722164" cy="741402"/>
            <a:chOff x="11775659" y="4756671"/>
            <a:chExt cx="483729" cy="496616"/>
          </a:xfrm>
        </p:grpSpPr>
        <p:grpSp>
          <p:nvGrpSpPr>
            <p:cNvPr id="483" name="Graphic 268">
              <a:extLst>
                <a:ext uri="{FF2B5EF4-FFF2-40B4-BE49-F238E27FC236}">
                  <a16:creationId xmlns:a16="http://schemas.microsoft.com/office/drawing/2014/main" id="{AE60453C-F12F-493F-B5D6-D1CEA3986700}"/>
                </a:ext>
              </a:extLst>
            </p:cNvPr>
            <p:cNvGrpSpPr/>
            <p:nvPr/>
          </p:nvGrpSpPr>
          <p:grpSpPr>
            <a:xfrm>
              <a:off x="11775659" y="4756671"/>
              <a:ext cx="483729" cy="496616"/>
              <a:chOff x="4562059" y="6255271"/>
              <a:chExt cx="483729" cy="496616"/>
            </a:xfrm>
          </p:grpSpPr>
          <p:sp>
            <p:nvSpPr>
              <p:cNvPr id="487" name="Freeform: Shape 486">
                <a:extLst>
                  <a:ext uri="{FF2B5EF4-FFF2-40B4-BE49-F238E27FC236}">
                    <a16:creationId xmlns:a16="http://schemas.microsoft.com/office/drawing/2014/main" id="{9FF180D9-DCFD-43C1-BA6A-87CF6EEA5D96}"/>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88" name="Freeform: Shape 487">
                <a:extLst>
                  <a:ext uri="{FF2B5EF4-FFF2-40B4-BE49-F238E27FC236}">
                    <a16:creationId xmlns:a16="http://schemas.microsoft.com/office/drawing/2014/main" id="{BC69C50D-62BA-40D4-A8CB-3762520AE1C4}"/>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89" name="Freeform: Shape 488">
                <a:extLst>
                  <a:ext uri="{FF2B5EF4-FFF2-40B4-BE49-F238E27FC236}">
                    <a16:creationId xmlns:a16="http://schemas.microsoft.com/office/drawing/2014/main" id="{5DBE6E26-A04F-4F36-B4EA-B8BCC7D65C9C}"/>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90" name="Freeform: Shape 489">
                <a:extLst>
                  <a:ext uri="{FF2B5EF4-FFF2-40B4-BE49-F238E27FC236}">
                    <a16:creationId xmlns:a16="http://schemas.microsoft.com/office/drawing/2014/main" id="{396799F5-9D99-44DA-AE1B-97009A819567}"/>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sp>
            <p:nvSpPr>
              <p:cNvPr id="491" name="Freeform: Shape 490">
                <a:extLst>
                  <a:ext uri="{FF2B5EF4-FFF2-40B4-BE49-F238E27FC236}">
                    <a16:creationId xmlns:a16="http://schemas.microsoft.com/office/drawing/2014/main" id="{F6E66C7A-BA71-489E-95A5-D966B16473B0}"/>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92" name="Freeform: Shape 491">
                <a:extLst>
                  <a:ext uri="{FF2B5EF4-FFF2-40B4-BE49-F238E27FC236}">
                    <a16:creationId xmlns:a16="http://schemas.microsoft.com/office/drawing/2014/main" id="{C7B6264B-2CD9-4AC0-9EBD-4C0F3463A50B}"/>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93" name="Freeform: Shape 492">
                <a:extLst>
                  <a:ext uri="{FF2B5EF4-FFF2-40B4-BE49-F238E27FC236}">
                    <a16:creationId xmlns:a16="http://schemas.microsoft.com/office/drawing/2014/main" id="{1443F378-300F-46AE-8302-76B6BD19C5E1}"/>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494" name="Freeform: Shape 493">
                <a:extLst>
                  <a:ext uri="{FF2B5EF4-FFF2-40B4-BE49-F238E27FC236}">
                    <a16:creationId xmlns:a16="http://schemas.microsoft.com/office/drawing/2014/main" id="{E4AE16D0-64E3-446A-BBC5-C0C4B25209CF}"/>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grpSp>
        <p:grpSp>
          <p:nvGrpSpPr>
            <p:cNvPr id="484" name="Graphic 244">
              <a:extLst>
                <a:ext uri="{FF2B5EF4-FFF2-40B4-BE49-F238E27FC236}">
                  <a16:creationId xmlns:a16="http://schemas.microsoft.com/office/drawing/2014/main" id="{309992C6-2EDE-4AD1-A52D-AAB46D63F8D0}"/>
                </a:ext>
              </a:extLst>
            </p:cNvPr>
            <p:cNvGrpSpPr/>
            <p:nvPr/>
          </p:nvGrpSpPr>
          <p:grpSpPr>
            <a:xfrm>
              <a:off x="11885192" y="4863122"/>
              <a:ext cx="274189" cy="274189"/>
              <a:chOff x="7761796" y="567771"/>
              <a:chExt cx="164141" cy="164141"/>
            </a:xfrm>
          </p:grpSpPr>
          <p:sp>
            <p:nvSpPr>
              <p:cNvPr id="485" name="Freeform: Shape 484">
                <a:extLst>
                  <a:ext uri="{FF2B5EF4-FFF2-40B4-BE49-F238E27FC236}">
                    <a16:creationId xmlns:a16="http://schemas.microsoft.com/office/drawing/2014/main" id="{AC54433B-F673-4D08-A752-CEB7C78A69F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486" name="Freeform: Shape 485">
                <a:extLst>
                  <a:ext uri="{FF2B5EF4-FFF2-40B4-BE49-F238E27FC236}">
                    <a16:creationId xmlns:a16="http://schemas.microsoft.com/office/drawing/2014/main" id="{EA739EDF-BC05-47E4-9ADF-D95CE47265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731504">
                  <a:defRPr/>
                </a:pPr>
                <a:endParaRPr lang="en-US" sz="1800">
                  <a:solidFill>
                    <a:srgbClr val="FFFFFF"/>
                  </a:solidFill>
                </a:endParaRPr>
              </a:p>
            </p:txBody>
          </p:sp>
        </p:grpSp>
      </p:grpSp>
      <p:cxnSp>
        <p:nvCxnSpPr>
          <p:cNvPr id="790" name="Connector: Elbow 789">
            <a:extLst>
              <a:ext uri="{FF2B5EF4-FFF2-40B4-BE49-F238E27FC236}">
                <a16:creationId xmlns:a16="http://schemas.microsoft.com/office/drawing/2014/main" id="{1862AF12-4802-46CE-8D3E-6373ECEE3F16}"/>
              </a:ext>
            </a:extLst>
          </p:cNvPr>
          <p:cNvCxnSpPr>
            <a:cxnSpLocks/>
          </p:cNvCxnSpPr>
          <p:nvPr/>
        </p:nvCxnSpPr>
        <p:spPr>
          <a:xfrm rot="5400000" flipH="1" flipV="1">
            <a:off x="11106964" y="3365030"/>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794" name="Group 793">
            <a:extLst>
              <a:ext uri="{FF2B5EF4-FFF2-40B4-BE49-F238E27FC236}">
                <a16:creationId xmlns:a16="http://schemas.microsoft.com/office/drawing/2014/main" id="{80037644-7AED-43FC-9070-DF00530D21BB}"/>
              </a:ext>
            </a:extLst>
          </p:cNvPr>
          <p:cNvGrpSpPr>
            <a:grpSpLocks noChangeAspect="1"/>
          </p:cNvGrpSpPr>
          <p:nvPr/>
        </p:nvGrpSpPr>
        <p:grpSpPr>
          <a:xfrm>
            <a:off x="11412343" y="3316185"/>
            <a:ext cx="312777" cy="265176"/>
            <a:chOff x="1251736" y="3105936"/>
            <a:chExt cx="1189635" cy="1008586"/>
          </a:xfrm>
        </p:grpSpPr>
        <p:sp>
          <p:nvSpPr>
            <p:cNvPr id="795" name="Freeform: Shape 794">
              <a:extLst>
                <a:ext uri="{FF2B5EF4-FFF2-40B4-BE49-F238E27FC236}">
                  <a16:creationId xmlns:a16="http://schemas.microsoft.com/office/drawing/2014/main" id="{B4A67BF0-8A0C-4B4C-8158-5F5481E9783A}"/>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96" name="Freeform: Shape 795">
              <a:extLst>
                <a:ext uri="{FF2B5EF4-FFF2-40B4-BE49-F238E27FC236}">
                  <a16:creationId xmlns:a16="http://schemas.microsoft.com/office/drawing/2014/main" id="{F4076F53-61BA-40AF-96F3-F9EF40BE89E8}"/>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97" name="Freeform: Shape 796">
              <a:extLst>
                <a:ext uri="{FF2B5EF4-FFF2-40B4-BE49-F238E27FC236}">
                  <a16:creationId xmlns:a16="http://schemas.microsoft.com/office/drawing/2014/main" id="{572C2372-5E68-4055-AE01-BB5F9B9D8C56}"/>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98" name="Freeform: Shape 797">
              <a:extLst>
                <a:ext uri="{FF2B5EF4-FFF2-40B4-BE49-F238E27FC236}">
                  <a16:creationId xmlns:a16="http://schemas.microsoft.com/office/drawing/2014/main" id="{BF5B016D-810F-48C5-A212-D565599901F1}"/>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99" name="Freeform: Shape 798">
              <a:extLst>
                <a:ext uri="{FF2B5EF4-FFF2-40B4-BE49-F238E27FC236}">
                  <a16:creationId xmlns:a16="http://schemas.microsoft.com/office/drawing/2014/main" id="{BBB366E5-C110-4B34-8919-97DE7429478D}"/>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0" name="Freeform: Shape 799">
              <a:extLst>
                <a:ext uri="{FF2B5EF4-FFF2-40B4-BE49-F238E27FC236}">
                  <a16:creationId xmlns:a16="http://schemas.microsoft.com/office/drawing/2014/main" id="{008E2D64-54BC-4AA8-8829-6B87EC3622A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1" name="Freeform: Shape 800">
              <a:extLst>
                <a:ext uri="{FF2B5EF4-FFF2-40B4-BE49-F238E27FC236}">
                  <a16:creationId xmlns:a16="http://schemas.microsoft.com/office/drawing/2014/main" id="{16656888-FF07-4A85-8B3E-E65630C40F04}"/>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2" name="Freeform: Shape 801">
              <a:extLst>
                <a:ext uri="{FF2B5EF4-FFF2-40B4-BE49-F238E27FC236}">
                  <a16:creationId xmlns:a16="http://schemas.microsoft.com/office/drawing/2014/main" id="{00560326-E810-44D6-A7ED-8A22270F0F9D}"/>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3" name="Freeform: Shape 802">
              <a:extLst>
                <a:ext uri="{FF2B5EF4-FFF2-40B4-BE49-F238E27FC236}">
                  <a16:creationId xmlns:a16="http://schemas.microsoft.com/office/drawing/2014/main" id="{378D155C-4020-4163-AE5D-48AA5AC375AB}"/>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4" name="Freeform: Shape 803">
              <a:extLst>
                <a:ext uri="{FF2B5EF4-FFF2-40B4-BE49-F238E27FC236}">
                  <a16:creationId xmlns:a16="http://schemas.microsoft.com/office/drawing/2014/main" id="{78173AFC-1227-479A-8C1D-BADB085F0709}"/>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5" name="Freeform: Shape 804">
              <a:extLst>
                <a:ext uri="{FF2B5EF4-FFF2-40B4-BE49-F238E27FC236}">
                  <a16:creationId xmlns:a16="http://schemas.microsoft.com/office/drawing/2014/main" id="{CA7B71CB-CCF3-4EB6-93F5-DD0AE3613218}"/>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6" name="Freeform: Shape 805">
              <a:extLst>
                <a:ext uri="{FF2B5EF4-FFF2-40B4-BE49-F238E27FC236}">
                  <a16:creationId xmlns:a16="http://schemas.microsoft.com/office/drawing/2014/main" id="{06EE904E-6E5D-4B4C-8B44-4D98237D4BB7}"/>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7" name="Freeform: Shape 806">
              <a:extLst>
                <a:ext uri="{FF2B5EF4-FFF2-40B4-BE49-F238E27FC236}">
                  <a16:creationId xmlns:a16="http://schemas.microsoft.com/office/drawing/2014/main" id="{02F15A25-0E7F-4AFE-A1EA-40149E5FF26C}"/>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8" name="Freeform: Shape 807">
              <a:extLst>
                <a:ext uri="{FF2B5EF4-FFF2-40B4-BE49-F238E27FC236}">
                  <a16:creationId xmlns:a16="http://schemas.microsoft.com/office/drawing/2014/main" id="{101E750F-02F1-4211-BDA8-0C05D2E50BD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09" name="Freeform: Shape 808">
              <a:extLst>
                <a:ext uri="{FF2B5EF4-FFF2-40B4-BE49-F238E27FC236}">
                  <a16:creationId xmlns:a16="http://schemas.microsoft.com/office/drawing/2014/main" id="{1A44D13A-F6C1-4379-9CE5-7C00EC4676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0" name="Freeform: Shape 809">
              <a:extLst>
                <a:ext uri="{FF2B5EF4-FFF2-40B4-BE49-F238E27FC236}">
                  <a16:creationId xmlns:a16="http://schemas.microsoft.com/office/drawing/2014/main" id="{5FB7DFD3-C0B3-4417-AB91-1C1EB221514C}"/>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1" name="Freeform: Shape 810">
              <a:extLst>
                <a:ext uri="{FF2B5EF4-FFF2-40B4-BE49-F238E27FC236}">
                  <a16:creationId xmlns:a16="http://schemas.microsoft.com/office/drawing/2014/main" id="{47224DE2-CE2B-4D41-AECB-B8635E86A157}"/>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2" name="Freeform: Shape 811">
              <a:extLst>
                <a:ext uri="{FF2B5EF4-FFF2-40B4-BE49-F238E27FC236}">
                  <a16:creationId xmlns:a16="http://schemas.microsoft.com/office/drawing/2014/main" id="{C3684E49-13A6-4301-8D7A-34D9A6FC3928}"/>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3" name="Freeform: Shape 812">
              <a:extLst>
                <a:ext uri="{FF2B5EF4-FFF2-40B4-BE49-F238E27FC236}">
                  <a16:creationId xmlns:a16="http://schemas.microsoft.com/office/drawing/2014/main" id="{695E02DD-251A-4511-B8ED-07756A7DF24D}"/>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4" name="Freeform: Shape 813">
              <a:extLst>
                <a:ext uri="{FF2B5EF4-FFF2-40B4-BE49-F238E27FC236}">
                  <a16:creationId xmlns:a16="http://schemas.microsoft.com/office/drawing/2014/main" id="{50879D4C-DF65-4947-BA6D-6C5AACB1B0B7}"/>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815" name="Freeform: Shape 814">
              <a:extLst>
                <a:ext uri="{FF2B5EF4-FFF2-40B4-BE49-F238E27FC236}">
                  <a16:creationId xmlns:a16="http://schemas.microsoft.com/office/drawing/2014/main" id="{0B3DED41-23FB-4201-97CD-7E4F45866DD0}"/>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816" name="Freeform: Shape 815">
              <a:extLst>
                <a:ext uri="{FF2B5EF4-FFF2-40B4-BE49-F238E27FC236}">
                  <a16:creationId xmlns:a16="http://schemas.microsoft.com/office/drawing/2014/main" id="{226DC695-0E46-411C-9C67-8740D8ECC4A9}"/>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graphicFrame>
        <p:nvGraphicFramePr>
          <p:cNvPr id="900" name="Table 899">
            <a:extLst>
              <a:ext uri="{FF2B5EF4-FFF2-40B4-BE49-F238E27FC236}">
                <a16:creationId xmlns:a16="http://schemas.microsoft.com/office/drawing/2014/main" id="{51910E1B-8AF9-4C58-85E4-2C74D65727FC}"/>
              </a:ext>
            </a:extLst>
          </p:cNvPr>
          <p:cNvGraphicFramePr>
            <a:graphicFrameLocks noGrp="1"/>
          </p:cNvGraphicFramePr>
          <p:nvPr/>
        </p:nvGraphicFramePr>
        <p:xfrm>
          <a:off x="4194421" y="2450744"/>
          <a:ext cx="5475332" cy="3121380"/>
        </p:xfrm>
        <a:graphic>
          <a:graphicData uri="http://schemas.openxmlformats.org/drawingml/2006/table">
            <a:tbl>
              <a:tblPr firstRow="1" bandRow="1">
                <a:tableStyleId>{5C22544A-7EE6-4342-B048-85BDC9FD1C3A}</a:tableStyleId>
              </a:tblPr>
              <a:tblGrid>
                <a:gridCol w="1368833">
                  <a:extLst>
                    <a:ext uri="{9D8B030D-6E8A-4147-A177-3AD203B41FA5}">
                      <a16:colId xmlns:a16="http://schemas.microsoft.com/office/drawing/2014/main" val="3266020685"/>
                    </a:ext>
                  </a:extLst>
                </a:gridCol>
                <a:gridCol w="1368833">
                  <a:extLst>
                    <a:ext uri="{9D8B030D-6E8A-4147-A177-3AD203B41FA5}">
                      <a16:colId xmlns:a16="http://schemas.microsoft.com/office/drawing/2014/main" val="1541681817"/>
                    </a:ext>
                  </a:extLst>
                </a:gridCol>
                <a:gridCol w="1368833">
                  <a:extLst>
                    <a:ext uri="{9D8B030D-6E8A-4147-A177-3AD203B41FA5}">
                      <a16:colId xmlns:a16="http://schemas.microsoft.com/office/drawing/2014/main" val="178349560"/>
                    </a:ext>
                  </a:extLst>
                </a:gridCol>
                <a:gridCol w="1368833">
                  <a:extLst>
                    <a:ext uri="{9D8B030D-6E8A-4147-A177-3AD203B41FA5}">
                      <a16:colId xmlns:a16="http://schemas.microsoft.com/office/drawing/2014/main" val="785960985"/>
                    </a:ext>
                  </a:extLst>
                </a:gridCol>
              </a:tblGrid>
              <a:tr h="1560690">
                <a:tc>
                  <a:txBody>
                    <a:bodyPr/>
                    <a:lstStyle/>
                    <a:p>
                      <a:pPr algn="ctr"/>
                      <a:r>
                        <a:rPr lang="en-US" sz="1300" b="0" dirty="0">
                          <a:solidFill>
                            <a:schemeClr val="tx2"/>
                          </a:solidFill>
                          <a:latin typeface="Amazon Ember" panose="02000000000000000000" pitchFamily="2" charset="0"/>
                          <a:ea typeface="Amazon Ember" panose="02000000000000000000" pitchFamily="2" charset="0"/>
                        </a:rPr>
                        <a:t>Discovery</a:t>
                      </a:r>
                      <a:r>
                        <a:rPr lang="en-US" sz="1300" b="0" baseline="0" dirty="0">
                          <a:solidFill>
                            <a:schemeClr val="tx2"/>
                          </a:solidFill>
                          <a:latin typeface="Amazon Ember" panose="02000000000000000000" pitchFamily="2" charset="0"/>
                          <a:ea typeface="Amazon Ember" panose="02000000000000000000" pitchFamily="2" charset="0"/>
                        </a:rPr>
                        <a:t> &amp; planning</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plan</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Business case/</a:t>
                      </a:r>
                      <a:br>
                        <a:rPr lang="en-US" sz="1300" b="0" dirty="0">
                          <a:solidFill>
                            <a:schemeClr val="tx2"/>
                          </a:solidFill>
                          <a:latin typeface="Amazon Ember" panose="02000000000000000000" pitchFamily="2" charset="0"/>
                          <a:ea typeface="Amazon Ember" panose="02000000000000000000" pitchFamily="2" charset="0"/>
                        </a:rPr>
                      </a:br>
                      <a:r>
                        <a:rPr lang="en-US" sz="1300" b="0" dirty="0" err="1">
                          <a:solidFill>
                            <a:schemeClr val="tx2"/>
                          </a:solidFill>
                          <a:latin typeface="Amazon Ember" panose="02000000000000000000" pitchFamily="2" charset="0"/>
                          <a:ea typeface="Amazon Ember" panose="02000000000000000000" pitchFamily="2" charset="0"/>
                        </a:rPr>
                        <a:t>Mig</a:t>
                      </a:r>
                      <a:r>
                        <a:rPr lang="en-US" sz="1300" b="0" dirty="0">
                          <a:solidFill>
                            <a:schemeClr val="tx2"/>
                          </a:solidFill>
                          <a:latin typeface="Amazon Ember" panose="02000000000000000000" pitchFamily="2" charset="0"/>
                          <a:ea typeface="Amazon Ember" panose="02000000000000000000" pitchFamily="2" charset="0"/>
                        </a:rPr>
                        <a:t>. Evaluator</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Migration &amp; modernization</a:t>
                      </a:r>
                      <a:br>
                        <a:rPr lang="en-US" sz="1300" b="0" dirty="0">
                          <a:solidFill>
                            <a:schemeClr val="tx2"/>
                          </a:solidFill>
                          <a:latin typeface="Amazon Ember" panose="02000000000000000000" pitchFamily="2" charset="0"/>
                          <a:ea typeface="Amazon Ember" panose="02000000000000000000" pitchFamily="2" charset="0"/>
                        </a:rPr>
                      </a:br>
                      <a:r>
                        <a:rPr lang="en-US" sz="1300" b="0" dirty="0">
                          <a:solidFill>
                            <a:schemeClr val="tx2"/>
                          </a:solidFill>
                          <a:latin typeface="Amazon Ember" panose="02000000000000000000" pitchFamily="2" charset="0"/>
                          <a:ea typeface="Amazon Ember" panose="02000000000000000000" pitchFamily="2" charset="0"/>
                        </a:rPr>
                        <a:t>experience</a:t>
                      </a:r>
                    </a:p>
                  </a:txBody>
                  <a:tcPr marL="109356" marR="109356" marT="54678" marB="54678"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5606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Skills</a:t>
                      </a:r>
                      <a:r>
                        <a:rPr lang="en-US" sz="1300" b="0" baseline="0" dirty="0">
                          <a:solidFill>
                            <a:schemeClr val="tx2"/>
                          </a:solidFill>
                          <a:latin typeface="Amazon Ember" panose="02000000000000000000" pitchFamily="2" charset="0"/>
                          <a:ea typeface="Amazon Ember" panose="02000000000000000000" pitchFamily="2" charset="0"/>
                        </a:rPr>
                        <a:t>/center</a:t>
                      </a:r>
                      <a:br>
                        <a:rPr lang="en-US" sz="1300" b="0" baseline="0" dirty="0">
                          <a:solidFill>
                            <a:schemeClr val="tx2"/>
                          </a:solidFill>
                          <a:latin typeface="Amazon Ember" panose="02000000000000000000" pitchFamily="2" charset="0"/>
                          <a:ea typeface="Amazon Ember" panose="02000000000000000000" pitchFamily="2" charset="0"/>
                        </a:rPr>
                      </a:br>
                      <a:r>
                        <a:rPr lang="en-US" sz="1300" b="0" baseline="0" dirty="0">
                          <a:solidFill>
                            <a:schemeClr val="tx2"/>
                          </a:solidFill>
                          <a:latin typeface="Amazon Ember" panose="02000000000000000000" pitchFamily="2" charset="0"/>
                          <a:ea typeface="Amazon Ember" panose="02000000000000000000" pitchFamily="2" charset="0"/>
                        </a:rPr>
                        <a:t>of excellence</a:t>
                      </a:r>
                      <a:endParaRPr lang="en-US" sz="1300" b="0" dirty="0">
                        <a:solidFill>
                          <a:schemeClr val="tx2"/>
                        </a:solidFill>
                        <a:latin typeface="Amazon Ember" panose="02000000000000000000" pitchFamily="2" charset="0"/>
                        <a:ea typeface="Amazon Ember" panose="02000000000000000000" pitchFamily="2" charset="0"/>
                      </a:endParaRP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2"/>
                          </a:solidFill>
                          <a:latin typeface="Amazon Ember" panose="02000000000000000000" pitchFamily="2" charset="0"/>
                          <a:ea typeface="Amazon Ember" panose="02000000000000000000" pitchFamily="2" charset="0"/>
                        </a:rPr>
                        <a:t>zone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Operating model</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solidFill>
                            <a:schemeClr val="tx2"/>
                          </a:solidFill>
                          <a:latin typeface="Amazon Ember" panose="02000000000000000000" pitchFamily="2" charset="0"/>
                          <a:ea typeface="Amazon Ember" panose="02000000000000000000" pitchFamily="2" charset="0"/>
                        </a:rPr>
                        <a:t>Security &amp; compliance</a:t>
                      </a:r>
                    </a:p>
                  </a:txBody>
                  <a:tcPr marL="109356" marR="109356" marT="54678" marB="54678"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901" name="Group 900">
            <a:extLst>
              <a:ext uri="{FF2B5EF4-FFF2-40B4-BE49-F238E27FC236}">
                <a16:creationId xmlns:a16="http://schemas.microsoft.com/office/drawing/2014/main" id="{AAB08B7B-93B2-45A4-BC81-4A78B8389342}"/>
              </a:ext>
            </a:extLst>
          </p:cNvPr>
          <p:cNvGrpSpPr/>
          <p:nvPr/>
        </p:nvGrpSpPr>
        <p:grpSpPr>
          <a:xfrm>
            <a:off x="4515184" y="4314618"/>
            <a:ext cx="658681" cy="658678"/>
            <a:chOff x="11738104" y="3067017"/>
            <a:chExt cx="560418" cy="560417"/>
          </a:xfrm>
        </p:grpSpPr>
        <p:grpSp>
          <p:nvGrpSpPr>
            <p:cNvPr id="902" name="Graphic 194">
              <a:extLst>
                <a:ext uri="{FF2B5EF4-FFF2-40B4-BE49-F238E27FC236}">
                  <a16:creationId xmlns:a16="http://schemas.microsoft.com/office/drawing/2014/main" id="{3618BB2D-375E-4C3C-902E-9BC6C2ED73CA}"/>
                </a:ext>
              </a:extLst>
            </p:cNvPr>
            <p:cNvGrpSpPr/>
            <p:nvPr/>
          </p:nvGrpSpPr>
          <p:grpSpPr>
            <a:xfrm>
              <a:off x="11906957" y="3256020"/>
              <a:ext cx="222713" cy="242691"/>
              <a:chOff x="8395794" y="4567573"/>
              <a:chExt cx="218854" cy="238486"/>
            </a:xfrm>
          </p:grpSpPr>
          <p:sp>
            <p:nvSpPr>
              <p:cNvPr id="904" name="Freeform: Shape 903">
                <a:extLst>
                  <a:ext uri="{FF2B5EF4-FFF2-40B4-BE49-F238E27FC236}">
                    <a16:creationId xmlns:a16="http://schemas.microsoft.com/office/drawing/2014/main" id="{E27AF87A-E50E-45EA-A9F6-A913211D1B77}"/>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05" name="Freeform: Shape 904">
                <a:extLst>
                  <a:ext uri="{FF2B5EF4-FFF2-40B4-BE49-F238E27FC236}">
                    <a16:creationId xmlns:a16="http://schemas.microsoft.com/office/drawing/2014/main" id="{29D43E5D-463F-4E6D-9BFD-94CF9DCFF0BD}"/>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sp>
          <p:nvSpPr>
            <p:cNvPr id="903" name="Freeform: Shape 902">
              <a:extLst>
                <a:ext uri="{FF2B5EF4-FFF2-40B4-BE49-F238E27FC236}">
                  <a16:creationId xmlns:a16="http://schemas.microsoft.com/office/drawing/2014/main" id="{69837284-0CDC-428A-BDE9-A521F4DF03A3}"/>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chemeClr val="bg1"/>
            </a:solidFill>
            <a:ln w="15875" cap="flat">
              <a:solidFill>
                <a:schemeClr val="tx1"/>
              </a:solidFill>
              <a:prstDash val="solid"/>
              <a:round/>
            </a:ln>
          </p:spPr>
          <p:txBody>
            <a:bodyPr wrap="square" rtlCol="0" anchor="ctr">
              <a:noAutofit/>
            </a:bodyPr>
            <a:lstStyle/>
            <a:p>
              <a:pPr defTabSz="731504">
                <a:defRPr/>
              </a:pPr>
              <a:endParaRPr lang="en-US" sz="1800">
                <a:solidFill>
                  <a:srgbClr val="FFFFFF"/>
                </a:solidFill>
              </a:endParaRPr>
            </a:p>
          </p:txBody>
        </p:sp>
      </p:grpSp>
      <p:grpSp>
        <p:nvGrpSpPr>
          <p:cNvPr id="906" name="Group 905">
            <a:extLst>
              <a:ext uri="{FF2B5EF4-FFF2-40B4-BE49-F238E27FC236}">
                <a16:creationId xmlns:a16="http://schemas.microsoft.com/office/drawing/2014/main" id="{853DE1FB-D136-4882-8BB8-CCCF760EC6A3}"/>
              </a:ext>
            </a:extLst>
          </p:cNvPr>
          <p:cNvGrpSpPr/>
          <p:nvPr/>
        </p:nvGrpSpPr>
        <p:grpSpPr>
          <a:xfrm>
            <a:off x="7267278" y="4270495"/>
            <a:ext cx="727543" cy="746924"/>
            <a:chOff x="11775652" y="4756665"/>
            <a:chExt cx="483729" cy="496615"/>
          </a:xfrm>
        </p:grpSpPr>
        <p:grpSp>
          <p:nvGrpSpPr>
            <p:cNvPr id="907" name="Graphic 268">
              <a:extLst>
                <a:ext uri="{FF2B5EF4-FFF2-40B4-BE49-F238E27FC236}">
                  <a16:creationId xmlns:a16="http://schemas.microsoft.com/office/drawing/2014/main" id="{E97FB1F6-AB5C-43FC-A166-3AA881F3BB77}"/>
                </a:ext>
              </a:extLst>
            </p:cNvPr>
            <p:cNvGrpSpPr/>
            <p:nvPr/>
          </p:nvGrpSpPr>
          <p:grpSpPr>
            <a:xfrm>
              <a:off x="11775652" y="4756665"/>
              <a:ext cx="483729" cy="496615"/>
              <a:chOff x="4562059" y="6255271"/>
              <a:chExt cx="483729" cy="496616"/>
            </a:xfrm>
          </p:grpSpPr>
          <p:sp>
            <p:nvSpPr>
              <p:cNvPr id="911" name="Freeform: Shape 910">
                <a:extLst>
                  <a:ext uri="{FF2B5EF4-FFF2-40B4-BE49-F238E27FC236}">
                    <a16:creationId xmlns:a16="http://schemas.microsoft.com/office/drawing/2014/main" id="{97D8EDBA-27C7-45DE-91D7-63FD1FBDFA43}"/>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12" name="Freeform: Shape 911">
                <a:extLst>
                  <a:ext uri="{FF2B5EF4-FFF2-40B4-BE49-F238E27FC236}">
                    <a16:creationId xmlns:a16="http://schemas.microsoft.com/office/drawing/2014/main" id="{796A6D49-D5B8-4E17-9AF9-CCEAFEB8AEAA}"/>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13" name="Freeform: Shape 912">
                <a:extLst>
                  <a:ext uri="{FF2B5EF4-FFF2-40B4-BE49-F238E27FC236}">
                    <a16:creationId xmlns:a16="http://schemas.microsoft.com/office/drawing/2014/main" id="{7F3BD53D-118E-4E80-9057-E416145B1E79}"/>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14" name="Freeform: Shape 913">
                <a:extLst>
                  <a:ext uri="{FF2B5EF4-FFF2-40B4-BE49-F238E27FC236}">
                    <a16:creationId xmlns:a16="http://schemas.microsoft.com/office/drawing/2014/main" id="{5CE865C5-530C-4F4C-A423-CCCA36895954}"/>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sp>
            <p:nvSpPr>
              <p:cNvPr id="915" name="Freeform: Shape 914">
                <a:extLst>
                  <a:ext uri="{FF2B5EF4-FFF2-40B4-BE49-F238E27FC236}">
                    <a16:creationId xmlns:a16="http://schemas.microsoft.com/office/drawing/2014/main" id="{FDF9B5F2-14E1-4CED-BE74-36982E68519D}"/>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16" name="Freeform: Shape 915">
                <a:extLst>
                  <a:ext uri="{FF2B5EF4-FFF2-40B4-BE49-F238E27FC236}">
                    <a16:creationId xmlns:a16="http://schemas.microsoft.com/office/drawing/2014/main" id="{0CBA5158-7E49-40C4-A1E2-1311D2B68BFC}"/>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17" name="Freeform: Shape 916">
                <a:extLst>
                  <a:ext uri="{FF2B5EF4-FFF2-40B4-BE49-F238E27FC236}">
                    <a16:creationId xmlns:a16="http://schemas.microsoft.com/office/drawing/2014/main" id="{E5D9872B-0835-4FA1-91AF-C5668DA9A753}"/>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18" name="Freeform: Shape 917">
                <a:extLst>
                  <a:ext uri="{FF2B5EF4-FFF2-40B4-BE49-F238E27FC236}">
                    <a16:creationId xmlns:a16="http://schemas.microsoft.com/office/drawing/2014/main" id="{F47FD08C-C696-43E5-A9CB-D31AE404D444}"/>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731504">
                  <a:defRPr/>
                </a:pPr>
                <a:endParaRPr lang="en-US" sz="1800">
                  <a:solidFill>
                    <a:srgbClr val="FFFFFF"/>
                  </a:solidFill>
                </a:endParaRPr>
              </a:p>
            </p:txBody>
          </p:sp>
        </p:grpSp>
        <p:grpSp>
          <p:nvGrpSpPr>
            <p:cNvPr id="908" name="Graphic 244">
              <a:extLst>
                <a:ext uri="{FF2B5EF4-FFF2-40B4-BE49-F238E27FC236}">
                  <a16:creationId xmlns:a16="http://schemas.microsoft.com/office/drawing/2014/main" id="{3BE60685-3344-4448-A62B-F816D89C8677}"/>
                </a:ext>
              </a:extLst>
            </p:cNvPr>
            <p:cNvGrpSpPr/>
            <p:nvPr/>
          </p:nvGrpSpPr>
          <p:grpSpPr>
            <a:xfrm>
              <a:off x="11885192" y="4863122"/>
              <a:ext cx="274189" cy="274189"/>
              <a:chOff x="7761796" y="567771"/>
              <a:chExt cx="164141" cy="164141"/>
            </a:xfrm>
          </p:grpSpPr>
          <p:sp>
            <p:nvSpPr>
              <p:cNvPr id="909" name="Freeform: Shape 908">
                <a:extLst>
                  <a:ext uri="{FF2B5EF4-FFF2-40B4-BE49-F238E27FC236}">
                    <a16:creationId xmlns:a16="http://schemas.microsoft.com/office/drawing/2014/main" id="{83CCB7B8-CACE-4A4A-993A-74BAF4E6C53C}"/>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10" name="Freeform: Shape 909">
                <a:extLst>
                  <a:ext uri="{FF2B5EF4-FFF2-40B4-BE49-F238E27FC236}">
                    <a16:creationId xmlns:a16="http://schemas.microsoft.com/office/drawing/2014/main" id="{1C2518BA-DDBF-470F-8825-6EA1C088A87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grpSp>
      </p:grpSp>
      <p:grpSp>
        <p:nvGrpSpPr>
          <p:cNvPr id="919" name="Graphic 326">
            <a:extLst>
              <a:ext uri="{FF2B5EF4-FFF2-40B4-BE49-F238E27FC236}">
                <a16:creationId xmlns:a16="http://schemas.microsoft.com/office/drawing/2014/main" id="{01DC375A-9756-41F2-BF98-CDFA24D2AE47}"/>
              </a:ext>
            </a:extLst>
          </p:cNvPr>
          <p:cNvGrpSpPr/>
          <p:nvPr/>
        </p:nvGrpSpPr>
        <p:grpSpPr>
          <a:xfrm>
            <a:off x="8672092" y="2743298"/>
            <a:ext cx="795933" cy="582821"/>
            <a:chOff x="2187719" y="6922499"/>
            <a:chExt cx="567729" cy="413244"/>
          </a:xfrm>
        </p:grpSpPr>
        <p:sp>
          <p:nvSpPr>
            <p:cNvPr id="920" name="Freeform: Shape 919">
              <a:extLst>
                <a:ext uri="{FF2B5EF4-FFF2-40B4-BE49-F238E27FC236}">
                  <a16:creationId xmlns:a16="http://schemas.microsoft.com/office/drawing/2014/main" id="{06C6BFDF-BAB6-4518-9FBB-AEC9C532D92C}"/>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1" name="Freeform: Shape 920">
              <a:extLst>
                <a:ext uri="{FF2B5EF4-FFF2-40B4-BE49-F238E27FC236}">
                  <a16:creationId xmlns:a16="http://schemas.microsoft.com/office/drawing/2014/main" id="{BFCD01F5-36F2-4003-9286-3E3C40468FC1}"/>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2" name="Freeform: Shape 921">
              <a:extLst>
                <a:ext uri="{FF2B5EF4-FFF2-40B4-BE49-F238E27FC236}">
                  <a16:creationId xmlns:a16="http://schemas.microsoft.com/office/drawing/2014/main" id="{AAD1183F-5890-4C19-B6DE-C04B0753C171}"/>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3" name="Freeform: Shape 922">
              <a:extLst>
                <a:ext uri="{FF2B5EF4-FFF2-40B4-BE49-F238E27FC236}">
                  <a16:creationId xmlns:a16="http://schemas.microsoft.com/office/drawing/2014/main" id="{A26496E5-C11C-4338-9183-A4472213A412}"/>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4" name="Freeform: Shape 923">
              <a:extLst>
                <a:ext uri="{FF2B5EF4-FFF2-40B4-BE49-F238E27FC236}">
                  <a16:creationId xmlns:a16="http://schemas.microsoft.com/office/drawing/2014/main" id="{9E24E2D7-78FB-4103-BCBB-FDC5A0105E0D}"/>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5" name="Freeform: Shape 924">
              <a:extLst>
                <a:ext uri="{FF2B5EF4-FFF2-40B4-BE49-F238E27FC236}">
                  <a16:creationId xmlns:a16="http://schemas.microsoft.com/office/drawing/2014/main" id="{2BAF2469-6CA2-4E4C-8A0C-E718E242F3F6}"/>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6" name="Freeform: Shape 925">
              <a:extLst>
                <a:ext uri="{FF2B5EF4-FFF2-40B4-BE49-F238E27FC236}">
                  <a16:creationId xmlns:a16="http://schemas.microsoft.com/office/drawing/2014/main" id="{127ACB0B-E99F-492D-9F3E-2E743489E5D4}"/>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7" name="Freeform: Shape 926">
              <a:extLst>
                <a:ext uri="{FF2B5EF4-FFF2-40B4-BE49-F238E27FC236}">
                  <a16:creationId xmlns:a16="http://schemas.microsoft.com/office/drawing/2014/main" id="{56D8C5B7-175E-4425-B972-2C189A56AFD1}"/>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8" name="Freeform: Shape 927">
              <a:extLst>
                <a:ext uri="{FF2B5EF4-FFF2-40B4-BE49-F238E27FC236}">
                  <a16:creationId xmlns:a16="http://schemas.microsoft.com/office/drawing/2014/main" id="{113A4BEE-A672-4E93-8CC8-910F6FCEBCC4}"/>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29" name="Freeform: Shape 928">
              <a:extLst>
                <a:ext uri="{FF2B5EF4-FFF2-40B4-BE49-F238E27FC236}">
                  <a16:creationId xmlns:a16="http://schemas.microsoft.com/office/drawing/2014/main" id="{FF03BA6F-36D8-471E-90AF-C28F16628A11}"/>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30" name="Freeform: Shape 929">
              <a:extLst>
                <a:ext uri="{FF2B5EF4-FFF2-40B4-BE49-F238E27FC236}">
                  <a16:creationId xmlns:a16="http://schemas.microsoft.com/office/drawing/2014/main" id="{D146B86A-A1D6-4321-A88F-27CEEF28D409}"/>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31" name="Freeform: Shape 930">
              <a:extLst>
                <a:ext uri="{FF2B5EF4-FFF2-40B4-BE49-F238E27FC236}">
                  <a16:creationId xmlns:a16="http://schemas.microsoft.com/office/drawing/2014/main" id="{1A94C9D2-ACDA-4585-A88A-DFDA75ADABDC}"/>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32" name="Freeform: Shape 931">
              <a:extLst>
                <a:ext uri="{FF2B5EF4-FFF2-40B4-BE49-F238E27FC236}">
                  <a16:creationId xmlns:a16="http://schemas.microsoft.com/office/drawing/2014/main" id="{2D2CAF31-2F08-4AD3-81A9-A5AF0472BB1F}"/>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33" name="Freeform: Shape 932">
              <a:extLst>
                <a:ext uri="{FF2B5EF4-FFF2-40B4-BE49-F238E27FC236}">
                  <a16:creationId xmlns:a16="http://schemas.microsoft.com/office/drawing/2014/main" id="{B6B38B87-C302-4D73-8684-15F3175ABD54}"/>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34" name="Freeform: Shape 933">
              <a:extLst>
                <a:ext uri="{FF2B5EF4-FFF2-40B4-BE49-F238E27FC236}">
                  <a16:creationId xmlns:a16="http://schemas.microsoft.com/office/drawing/2014/main" id="{E36BE67A-6E35-4F2B-A7A0-30759ADA5C5E}"/>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35" name="Freeform: Shape 934">
              <a:extLst>
                <a:ext uri="{FF2B5EF4-FFF2-40B4-BE49-F238E27FC236}">
                  <a16:creationId xmlns:a16="http://schemas.microsoft.com/office/drawing/2014/main" id="{2D6A1FF1-DC16-46F5-AFC0-B5F68B66FBD4}"/>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36" name="Freeform: Shape 935">
              <a:extLst>
                <a:ext uri="{FF2B5EF4-FFF2-40B4-BE49-F238E27FC236}">
                  <a16:creationId xmlns:a16="http://schemas.microsoft.com/office/drawing/2014/main" id="{D0B30479-CB8C-4BE1-B698-794B95984343}"/>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37" name="Freeform: Shape 936">
              <a:extLst>
                <a:ext uri="{FF2B5EF4-FFF2-40B4-BE49-F238E27FC236}">
                  <a16:creationId xmlns:a16="http://schemas.microsoft.com/office/drawing/2014/main" id="{E72DC936-9309-48B5-8A15-FE73DAD0D499}"/>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938" name="Group 937">
            <a:extLst>
              <a:ext uri="{FF2B5EF4-FFF2-40B4-BE49-F238E27FC236}">
                <a16:creationId xmlns:a16="http://schemas.microsoft.com/office/drawing/2014/main" id="{87A627E6-4AD9-442B-9F07-D79E450B5705}"/>
              </a:ext>
            </a:extLst>
          </p:cNvPr>
          <p:cNvGrpSpPr/>
          <p:nvPr/>
        </p:nvGrpSpPr>
        <p:grpSpPr>
          <a:xfrm>
            <a:off x="4366470" y="2712136"/>
            <a:ext cx="963393" cy="713883"/>
            <a:chOff x="8359775" y="6592021"/>
            <a:chExt cx="1444632" cy="1070486"/>
          </a:xfrm>
        </p:grpSpPr>
        <p:grpSp>
          <p:nvGrpSpPr>
            <p:cNvPr id="939" name="Graphic 172">
              <a:extLst>
                <a:ext uri="{FF2B5EF4-FFF2-40B4-BE49-F238E27FC236}">
                  <a16:creationId xmlns:a16="http://schemas.microsoft.com/office/drawing/2014/main" id="{C02E77C1-EBB4-43B3-B90B-A3C9E96A5A93}"/>
                </a:ext>
              </a:extLst>
            </p:cNvPr>
            <p:cNvGrpSpPr/>
            <p:nvPr/>
          </p:nvGrpSpPr>
          <p:grpSpPr>
            <a:xfrm>
              <a:off x="8742285" y="6592021"/>
              <a:ext cx="1062122" cy="1041301"/>
              <a:chOff x="1685010" y="4353545"/>
              <a:chExt cx="443180" cy="434492"/>
            </a:xfrm>
          </p:grpSpPr>
          <p:sp>
            <p:nvSpPr>
              <p:cNvPr id="951" name="Freeform: Shape 950">
                <a:extLst>
                  <a:ext uri="{FF2B5EF4-FFF2-40B4-BE49-F238E27FC236}">
                    <a16:creationId xmlns:a16="http://schemas.microsoft.com/office/drawing/2014/main" id="{372C23B3-9CF3-4804-A881-5FA97A00EFDA}"/>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52" name="Freeform: Shape 951">
                <a:extLst>
                  <a:ext uri="{FF2B5EF4-FFF2-40B4-BE49-F238E27FC236}">
                    <a16:creationId xmlns:a16="http://schemas.microsoft.com/office/drawing/2014/main" id="{F9216971-09C7-400D-B32E-4101345B00F4}"/>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53" name="Freeform: Shape 952">
                <a:extLst>
                  <a:ext uri="{FF2B5EF4-FFF2-40B4-BE49-F238E27FC236}">
                    <a16:creationId xmlns:a16="http://schemas.microsoft.com/office/drawing/2014/main" id="{6CA77B2E-7BF9-464A-A783-93EF2D33C819}"/>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54" name="Freeform: Shape 953">
                <a:extLst>
                  <a:ext uri="{FF2B5EF4-FFF2-40B4-BE49-F238E27FC236}">
                    <a16:creationId xmlns:a16="http://schemas.microsoft.com/office/drawing/2014/main" id="{016419D6-F246-439C-BCC1-B40E135BBD95}"/>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55" name="Freeform: Shape 954">
                <a:extLst>
                  <a:ext uri="{FF2B5EF4-FFF2-40B4-BE49-F238E27FC236}">
                    <a16:creationId xmlns:a16="http://schemas.microsoft.com/office/drawing/2014/main" id="{D2B6B27D-4208-4C67-A87C-BD0E40B37F40}"/>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56" name="Freeform: Shape 955">
                <a:extLst>
                  <a:ext uri="{FF2B5EF4-FFF2-40B4-BE49-F238E27FC236}">
                    <a16:creationId xmlns:a16="http://schemas.microsoft.com/office/drawing/2014/main" id="{4B0550FA-6FEA-4AA7-9A7B-35DBF8FC3482}"/>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grpSp>
        <p:grpSp>
          <p:nvGrpSpPr>
            <p:cNvPr id="940" name="Graphic 190">
              <a:extLst>
                <a:ext uri="{FF2B5EF4-FFF2-40B4-BE49-F238E27FC236}">
                  <a16:creationId xmlns:a16="http://schemas.microsoft.com/office/drawing/2014/main" id="{67088BC0-07F1-451C-B16F-B4D6B6CC69DB}"/>
                </a:ext>
              </a:extLst>
            </p:cNvPr>
            <p:cNvGrpSpPr/>
            <p:nvPr/>
          </p:nvGrpSpPr>
          <p:grpSpPr>
            <a:xfrm>
              <a:off x="8911314" y="6708453"/>
              <a:ext cx="487551" cy="487551"/>
              <a:chOff x="7285831" y="4387916"/>
              <a:chExt cx="196325" cy="196325"/>
            </a:xfrm>
          </p:grpSpPr>
          <p:sp>
            <p:nvSpPr>
              <p:cNvPr id="948" name="Freeform: Shape 947">
                <a:extLst>
                  <a:ext uri="{FF2B5EF4-FFF2-40B4-BE49-F238E27FC236}">
                    <a16:creationId xmlns:a16="http://schemas.microsoft.com/office/drawing/2014/main" id="{55358CB5-092D-47D4-9725-CA1C4CAC8990}"/>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49" name="Freeform: Shape 948">
                <a:extLst>
                  <a:ext uri="{FF2B5EF4-FFF2-40B4-BE49-F238E27FC236}">
                    <a16:creationId xmlns:a16="http://schemas.microsoft.com/office/drawing/2014/main" id="{616D146E-5434-41F6-BD7A-2D8B1F5EEB7A}"/>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50" name="Freeform: Shape 949">
                <a:extLst>
                  <a:ext uri="{FF2B5EF4-FFF2-40B4-BE49-F238E27FC236}">
                    <a16:creationId xmlns:a16="http://schemas.microsoft.com/office/drawing/2014/main" id="{EAC90131-7193-44F7-88A3-5ACA3CF7B4B9}"/>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941" name="Graphic 190">
              <a:extLst>
                <a:ext uri="{FF2B5EF4-FFF2-40B4-BE49-F238E27FC236}">
                  <a16:creationId xmlns:a16="http://schemas.microsoft.com/office/drawing/2014/main" id="{60D61CAF-7130-4217-8B05-0B0740A047E0}"/>
                </a:ext>
              </a:extLst>
            </p:cNvPr>
            <p:cNvGrpSpPr/>
            <p:nvPr/>
          </p:nvGrpSpPr>
          <p:grpSpPr>
            <a:xfrm>
              <a:off x="8480431" y="7202131"/>
              <a:ext cx="460376" cy="460376"/>
              <a:chOff x="7289321" y="4372213"/>
              <a:chExt cx="196325" cy="196325"/>
            </a:xfrm>
          </p:grpSpPr>
          <p:sp>
            <p:nvSpPr>
              <p:cNvPr id="945" name="Freeform: Shape 944">
                <a:extLst>
                  <a:ext uri="{FF2B5EF4-FFF2-40B4-BE49-F238E27FC236}">
                    <a16:creationId xmlns:a16="http://schemas.microsoft.com/office/drawing/2014/main" id="{63C5200D-205B-40C3-8838-DFA6232CFD30}"/>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46" name="Freeform: Shape 945">
                <a:extLst>
                  <a:ext uri="{FF2B5EF4-FFF2-40B4-BE49-F238E27FC236}">
                    <a16:creationId xmlns:a16="http://schemas.microsoft.com/office/drawing/2014/main" id="{C6C17CA2-DC9E-4DB1-B7BA-7A274B6B7C47}"/>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47" name="Freeform: Shape 946">
                <a:extLst>
                  <a:ext uri="{FF2B5EF4-FFF2-40B4-BE49-F238E27FC236}">
                    <a16:creationId xmlns:a16="http://schemas.microsoft.com/office/drawing/2014/main" id="{06127911-5777-4AA6-A0B5-F9FE76B3E8AF}"/>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942" name="Graphic 190">
              <a:extLst>
                <a:ext uri="{FF2B5EF4-FFF2-40B4-BE49-F238E27FC236}">
                  <a16:creationId xmlns:a16="http://schemas.microsoft.com/office/drawing/2014/main" id="{17F55904-C5B9-47E8-A150-E65675D141E1}"/>
                </a:ext>
              </a:extLst>
            </p:cNvPr>
            <p:cNvGrpSpPr/>
            <p:nvPr/>
          </p:nvGrpSpPr>
          <p:grpSpPr>
            <a:xfrm>
              <a:off x="8359775" y="6905626"/>
              <a:ext cx="301625" cy="301625"/>
              <a:chOff x="7289321" y="4372213"/>
              <a:chExt cx="196325" cy="196325"/>
            </a:xfrm>
          </p:grpSpPr>
          <p:sp>
            <p:nvSpPr>
              <p:cNvPr id="943" name="Freeform: Shape 942">
                <a:extLst>
                  <a:ext uri="{FF2B5EF4-FFF2-40B4-BE49-F238E27FC236}">
                    <a16:creationId xmlns:a16="http://schemas.microsoft.com/office/drawing/2014/main" id="{2E13265B-4511-4FA4-B009-8A40732B5763}"/>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44" name="Freeform: Shape 943">
                <a:extLst>
                  <a:ext uri="{FF2B5EF4-FFF2-40B4-BE49-F238E27FC236}">
                    <a16:creationId xmlns:a16="http://schemas.microsoft.com/office/drawing/2014/main" id="{8B2C0AA9-F7D6-4390-9E28-6317CC55C230}"/>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grpSp>
        <p:nvGrpSpPr>
          <p:cNvPr id="957" name="Graphic 160">
            <a:extLst>
              <a:ext uri="{FF2B5EF4-FFF2-40B4-BE49-F238E27FC236}">
                <a16:creationId xmlns:a16="http://schemas.microsoft.com/office/drawing/2014/main" id="{0D22AC0B-32D6-44BD-93D1-93EF7115988F}"/>
              </a:ext>
            </a:extLst>
          </p:cNvPr>
          <p:cNvGrpSpPr/>
          <p:nvPr/>
        </p:nvGrpSpPr>
        <p:grpSpPr>
          <a:xfrm>
            <a:off x="8705250" y="4282891"/>
            <a:ext cx="698244" cy="722132"/>
            <a:chOff x="4692320" y="5010565"/>
            <a:chExt cx="395223" cy="408744"/>
          </a:xfrm>
        </p:grpSpPr>
        <p:sp>
          <p:nvSpPr>
            <p:cNvPr id="958" name="Freeform: Shape 957">
              <a:extLst>
                <a:ext uri="{FF2B5EF4-FFF2-40B4-BE49-F238E27FC236}">
                  <a16:creationId xmlns:a16="http://schemas.microsoft.com/office/drawing/2014/main" id="{B4480A01-19EF-49D4-9675-3D56F220742E}"/>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59" name="Freeform: Shape 958">
              <a:extLst>
                <a:ext uri="{FF2B5EF4-FFF2-40B4-BE49-F238E27FC236}">
                  <a16:creationId xmlns:a16="http://schemas.microsoft.com/office/drawing/2014/main" id="{FC19E879-914D-466A-A5AE-74406D739305}"/>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60" name="Freeform: Shape 959">
              <a:extLst>
                <a:ext uri="{FF2B5EF4-FFF2-40B4-BE49-F238E27FC236}">
                  <a16:creationId xmlns:a16="http://schemas.microsoft.com/office/drawing/2014/main" id="{D2735F10-0276-44FC-8DEB-B6AD7D489EB8}"/>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61" name="Freeform: Shape 960">
              <a:extLst>
                <a:ext uri="{FF2B5EF4-FFF2-40B4-BE49-F238E27FC236}">
                  <a16:creationId xmlns:a16="http://schemas.microsoft.com/office/drawing/2014/main" id="{01AEFCCF-CE4C-47B2-B27B-217451BD5549}"/>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62" name="Freeform: Shape 961">
              <a:extLst>
                <a:ext uri="{FF2B5EF4-FFF2-40B4-BE49-F238E27FC236}">
                  <a16:creationId xmlns:a16="http://schemas.microsoft.com/office/drawing/2014/main" id="{5492607B-9599-4263-AC6F-4EEDB83428E2}"/>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grpSp>
      <p:grpSp>
        <p:nvGrpSpPr>
          <p:cNvPr id="963" name="Group 962">
            <a:extLst>
              <a:ext uri="{FF2B5EF4-FFF2-40B4-BE49-F238E27FC236}">
                <a16:creationId xmlns:a16="http://schemas.microsoft.com/office/drawing/2014/main" id="{2F5786EF-B5D7-472C-9CEE-922F6990069F}"/>
              </a:ext>
            </a:extLst>
          </p:cNvPr>
          <p:cNvGrpSpPr/>
          <p:nvPr/>
        </p:nvGrpSpPr>
        <p:grpSpPr>
          <a:xfrm>
            <a:off x="7012775" y="2693296"/>
            <a:ext cx="991854" cy="732723"/>
            <a:chOff x="8713234" y="4630665"/>
            <a:chExt cx="886841" cy="655145"/>
          </a:xfrm>
        </p:grpSpPr>
        <p:grpSp>
          <p:nvGrpSpPr>
            <p:cNvPr id="964" name="Graphic 188">
              <a:extLst>
                <a:ext uri="{FF2B5EF4-FFF2-40B4-BE49-F238E27FC236}">
                  <a16:creationId xmlns:a16="http://schemas.microsoft.com/office/drawing/2014/main" id="{7F0224D7-59B4-4D27-BAD7-77C43E337A2E}"/>
                </a:ext>
              </a:extLst>
            </p:cNvPr>
            <p:cNvGrpSpPr/>
            <p:nvPr/>
          </p:nvGrpSpPr>
          <p:grpSpPr>
            <a:xfrm>
              <a:off x="8963026" y="4756150"/>
              <a:ext cx="637049" cy="529660"/>
              <a:chOff x="6479413" y="4391524"/>
              <a:chExt cx="450582" cy="374626"/>
            </a:xfrm>
          </p:grpSpPr>
          <p:sp>
            <p:nvSpPr>
              <p:cNvPr id="978" name="Freeform: Shape 977">
                <a:extLst>
                  <a:ext uri="{FF2B5EF4-FFF2-40B4-BE49-F238E27FC236}">
                    <a16:creationId xmlns:a16="http://schemas.microsoft.com/office/drawing/2014/main" id="{C5648868-68C3-45CB-AFB9-0E8A27BD7078}"/>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79" name="Freeform: Shape 978">
                <a:extLst>
                  <a:ext uri="{FF2B5EF4-FFF2-40B4-BE49-F238E27FC236}">
                    <a16:creationId xmlns:a16="http://schemas.microsoft.com/office/drawing/2014/main" id="{FB9148E8-28A4-4A24-B509-8D0B6D7ECEEE}"/>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80" name="Freeform: Shape 979">
                <a:extLst>
                  <a:ext uri="{FF2B5EF4-FFF2-40B4-BE49-F238E27FC236}">
                    <a16:creationId xmlns:a16="http://schemas.microsoft.com/office/drawing/2014/main" id="{4F8FE0EE-6C97-4404-9624-8EE9A370D21C}"/>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81" name="Freeform: Shape 980">
                <a:extLst>
                  <a:ext uri="{FF2B5EF4-FFF2-40B4-BE49-F238E27FC236}">
                    <a16:creationId xmlns:a16="http://schemas.microsoft.com/office/drawing/2014/main" id="{BCC2E66A-A7AF-4FE8-A7D3-A526AA1D9C48}"/>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82" name="Freeform: Shape 981">
                <a:extLst>
                  <a:ext uri="{FF2B5EF4-FFF2-40B4-BE49-F238E27FC236}">
                    <a16:creationId xmlns:a16="http://schemas.microsoft.com/office/drawing/2014/main" id="{F95D45E0-A19E-4BEE-80A7-7DAC54A8986A}"/>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nvGrpSpPr>
            <p:cNvPr id="965" name="Graphic 240">
              <a:extLst>
                <a:ext uri="{FF2B5EF4-FFF2-40B4-BE49-F238E27FC236}">
                  <a16:creationId xmlns:a16="http://schemas.microsoft.com/office/drawing/2014/main" id="{34C05F57-9153-4C3F-962A-CFAB78D4A912}"/>
                </a:ext>
              </a:extLst>
            </p:cNvPr>
            <p:cNvGrpSpPr/>
            <p:nvPr/>
          </p:nvGrpSpPr>
          <p:grpSpPr>
            <a:xfrm rot="20323668">
              <a:off x="8713234" y="4630665"/>
              <a:ext cx="378619" cy="430874"/>
              <a:chOff x="6198099" y="404917"/>
              <a:chExt cx="417431" cy="475043"/>
            </a:xfrm>
          </p:grpSpPr>
          <p:sp>
            <p:nvSpPr>
              <p:cNvPr id="966" name="Freeform: Shape 965">
                <a:extLst>
                  <a:ext uri="{FF2B5EF4-FFF2-40B4-BE49-F238E27FC236}">
                    <a16:creationId xmlns:a16="http://schemas.microsoft.com/office/drawing/2014/main" id="{ED40453D-04CD-43DA-A170-854134FB620D}"/>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chemeClr val="bg1"/>
              </a:solid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67" name="Freeform: Shape 966">
                <a:extLst>
                  <a:ext uri="{FF2B5EF4-FFF2-40B4-BE49-F238E27FC236}">
                    <a16:creationId xmlns:a16="http://schemas.microsoft.com/office/drawing/2014/main" id="{70A02E2B-F803-4655-A71A-DFA6E15A694E}"/>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68" name="Freeform: Shape 967">
                <a:extLst>
                  <a:ext uri="{FF2B5EF4-FFF2-40B4-BE49-F238E27FC236}">
                    <a16:creationId xmlns:a16="http://schemas.microsoft.com/office/drawing/2014/main" id="{1777F6A6-5B2B-475E-B7EC-63F5CD3DDC9B}"/>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69" name="Freeform: Shape 968">
                <a:extLst>
                  <a:ext uri="{FF2B5EF4-FFF2-40B4-BE49-F238E27FC236}">
                    <a16:creationId xmlns:a16="http://schemas.microsoft.com/office/drawing/2014/main" id="{C778FD4A-F983-4469-B919-CC888E56B418}"/>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70" name="Freeform: Shape 969">
                <a:extLst>
                  <a:ext uri="{FF2B5EF4-FFF2-40B4-BE49-F238E27FC236}">
                    <a16:creationId xmlns:a16="http://schemas.microsoft.com/office/drawing/2014/main" id="{DB2B0D13-B010-4387-B3AF-C8AA3DF5781A}"/>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971" name="Freeform: Shape 970">
                <a:extLst>
                  <a:ext uri="{FF2B5EF4-FFF2-40B4-BE49-F238E27FC236}">
                    <a16:creationId xmlns:a16="http://schemas.microsoft.com/office/drawing/2014/main" id="{F3A8E097-BBE7-40F8-917A-419119D3A03B}"/>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72" name="Freeform: Shape 971">
                <a:extLst>
                  <a:ext uri="{FF2B5EF4-FFF2-40B4-BE49-F238E27FC236}">
                    <a16:creationId xmlns:a16="http://schemas.microsoft.com/office/drawing/2014/main" id="{C3DD371E-FF79-4B90-8C9A-60E88D15C563}"/>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73" name="Freeform: Shape 972">
                <a:extLst>
                  <a:ext uri="{FF2B5EF4-FFF2-40B4-BE49-F238E27FC236}">
                    <a16:creationId xmlns:a16="http://schemas.microsoft.com/office/drawing/2014/main" id="{FBFCD6E7-4249-4E74-8741-F162014F19BF}"/>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74" name="Freeform: Shape 973">
                <a:extLst>
                  <a:ext uri="{FF2B5EF4-FFF2-40B4-BE49-F238E27FC236}">
                    <a16:creationId xmlns:a16="http://schemas.microsoft.com/office/drawing/2014/main" id="{11917A29-317D-4CE0-B97D-51C5FFCA329B}"/>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975" name="Freeform: Shape 974">
                <a:extLst>
                  <a:ext uri="{FF2B5EF4-FFF2-40B4-BE49-F238E27FC236}">
                    <a16:creationId xmlns:a16="http://schemas.microsoft.com/office/drawing/2014/main" id="{98BAFE28-EE5B-4F4D-A1E7-E272C74F29EF}"/>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976" name="Freeform: Shape 975">
                <a:extLst>
                  <a:ext uri="{FF2B5EF4-FFF2-40B4-BE49-F238E27FC236}">
                    <a16:creationId xmlns:a16="http://schemas.microsoft.com/office/drawing/2014/main" id="{4B5DE219-F4F1-47EC-BEC8-D82C99C28A51}"/>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977" name="Freeform: Shape 976">
                <a:extLst>
                  <a:ext uri="{FF2B5EF4-FFF2-40B4-BE49-F238E27FC236}">
                    <a16:creationId xmlns:a16="http://schemas.microsoft.com/office/drawing/2014/main" id="{ACC008B2-DF01-426D-979D-B0FBABF2D22F}"/>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grpSp>
      </p:grpSp>
      <p:grpSp>
        <p:nvGrpSpPr>
          <p:cNvPr id="983" name="Group 982">
            <a:extLst>
              <a:ext uri="{FF2B5EF4-FFF2-40B4-BE49-F238E27FC236}">
                <a16:creationId xmlns:a16="http://schemas.microsoft.com/office/drawing/2014/main" id="{712E70AF-DE17-4D01-A7A1-DA04C9FB7371}"/>
              </a:ext>
            </a:extLst>
          </p:cNvPr>
          <p:cNvGrpSpPr/>
          <p:nvPr/>
        </p:nvGrpSpPr>
        <p:grpSpPr>
          <a:xfrm>
            <a:off x="5916644" y="4280328"/>
            <a:ext cx="556727" cy="727258"/>
            <a:chOff x="9398940" y="6818557"/>
            <a:chExt cx="657213" cy="858524"/>
          </a:xfrm>
        </p:grpSpPr>
        <p:grpSp>
          <p:nvGrpSpPr>
            <p:cNvPr id="984" name="Graphic 244">
              <a:extLst>
                <a:ext uri="{FF2B5EF4-FFF2-40B4-BE49-F238E27FC236}">
                  <a16:creationId xmlns:a16="http://schemas.microsoft.com/office/drawing/2014/main" id="{1D3E4660-FA72-4459-9702-580A04AF1B04}"/>
                </a:ext>
              </a:extLst>
            </p:cNvPr>
            <p:cNvGrpSpPr/>
            <p:nvPr/>
          </p:nvGrpSpPr>
          <p:grpSpPr>
            <a:xfrm>
              <a:off x="9398940" y="6818557"/>
              <a:ext cx="657213" cy="858524"/>
              <a:chOff x="6874589" y="-649524"/>
              <a:chExt cx="198947" cy="259886"/>
            </a:xfrm>
          </p:grpSpPr>
          <p:sp>
            <p:nvSpPr>
              <p:cNvPr id="1002" name="Freeform: Shape 1001">
                <a:extLst>
                  <a:ext uri="{FF2B5EF4-FFF2-40B4-BE49-F238E27FC236}">
                    <a16:creationId xmlns:a16="http://schemas.microsoft.com/office/drawing/2014/main" id="{9176352B-D8E6-4303-A5E8-13982B863A87}"/>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731504">
                  <a:defRPr/>
                </a:pPr>
                <a:endParaRPr lang="en-US" sz="1800">
                  <a:solidFill>
                    <a:srgbClr val="FFFFFF"/>
                  </a:solidFill>
                </a:endParaRPr>
              </a:p>
            </p:txBody>
          </p:sp>
          <p:sp>
            <p:nvSpPr>
              <p:cNvPr id="1003" name="Freeform: Shape 1002">
                <a:extLst>
                  <a:ext uri="{FF2B5EF4-FFF2-40B4-BE49-F238E27FC236}">
                    <a16:creationId xmlns:a16="http://schemas.microsoft.com/office/drawing/2014/main" id="{6EFAF8D7-643D-416F-82D3-4ADC87C980EF}"/>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1"/>
              </a:solidFill>
              <a:ln w="15875" cap="flat">
                <a:solidFill>
                  <a:schemeClr val="tx1"/>
                </a:solidFill>
                <a:prstDash val="solid"/>
                <a:round/>
              </a:ln>
            </p:spPr>
            <p:txBody>
              <a:bodyPr rtlCol="0" anchor="ctr"/>
              <a:lstStyle/>
              <a:p>
                <a:pPr algn="ctr" defTabSz="731504">
                  <a:defRPr/>
                </a:pPr>
                <a:endParaRPr lang="en-US" sz="1800" dirty="0">
                  <a:solidFill>
                    <a:srgbClr val="FFFFFF"/>
                  </a:solidFill>
                </a:endParaRPr>
              </a:p>
            </p:txBody>
          </p:sp>
        </p:grpSp>
        <p:grpSp>
          <p:nvGrpSpPr>
            <p:cNvPr id="985" name="Graphic 286">
              <a:extLst>
                <a:ext uri="{FF2B5EF4-FFF2-40B4-BE49-F238E27FC236}">
                  <a16:creationId xmlns:a16="http://schemas.microsoft.com/office/drawing/2014/main" id="{9853B17C-A47F-40BD-A1EE-0AFF4D350943}"/>
                </a:ext>
              </a:extLst>
            </p:cNvPr>
            <p:cNvGrpSpPr/>
            <p:nvPr/>
          </p:nvGrpSpPr>
          <p:grpSpPr>
            <a:xfrm>
              <a:off x="9459644" y="7061587"/>
              <a:ext cx="535816" cy="371021"/>
              <a:chOff x="357820" y="2375315"/>
              <a:chExt cx="557756" cy="386213"/>
            </a:xfrm>
          </p:grpSpPr>
          <p:sp>
            <p:nvSpPr>
              <p:cNvPr id="995" name="Freeform: Shape 994">
                <a:extLst>
                  <a:ext uri="{FF2B5EF4-FFF2-40B4-BE49-F238E27FC236}">
                    <a16:creationId xmlns:a16="http://schemas.microsoft.com/office/drawing/2014/main" id="{DC755D9B-6690-4143-96AC-2A6C18F7EE8A}"/>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731504">
                  <a:defRPr/>
                </a:pPr>
                <a:endParaRPr lang="en-US" sz="1800">
                  <a:solidFill>
                    <a:srgbClr val="FFFFFF"/>
                  </a:solidFill>
                </a:endParaRPr>
              </a:p>
            </p:txBody>
          </p:sp>
          <p:sp>
            <p:nvSpPr>
              <p:cNvPr id="996" name="Freeform: Shape 995">
                <a:extLst>
                  <a:ext uri="{FF2B5EF4-FFF2-40B4-BE49-F238E27FC236}">
                    <a16:creationId xmlns:a16="http://schemas.microsoft.com/office/drawing/2014/main" id="{C7DCA818-FB82-4574-B79B-1B2A92DA7379}"/>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731504">
                  <a:defRPr/>
                </a:pPr>
                <a:endParaRPr lang="en-US" sz="1800">
                  <a:solidFill>
                    <a:srgbClr val="FFFFFF"/>
                  </a:solidFill>
                </a:endParaRPr>
              </a:p>
            </p:txBody>
          </p:sp>
          <p:sp>
            <p:nvSpPr>
              <p:cNvPr id="997" name="Freeform: Shape 996">
                <a:extLst>
                  <a:ext uri="{FF2B5EF4-FFF2-40B4-BE49-F238E27FC236}">
                    <a16:creationId xmlns:a16="http://schemas.microsoft.com/office/drawing/2014/main" id="{770E9167-DC4D-4239-A4F5-2F2F969EF01C}"/>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731504">
                  <a:defRPr/>
                </a:pPr>
                <a:endParaRPr lang="en-US" sz="1800">
                  <a:solidFill>
                    <a:srgbClr val="FFFFFF"/>
                  </a:solidFill>
                </a:endParaRPr>
              </a:p>
            </p:txBody>
          </p:sp>
          <p:sp>
            <p:nvSpPr>
              <p:cNvPr id="998" name="Freeform: Shape 997">
                <a:extLst>
                  <a:ext uri="{FF2B5EF4-FFF2-40B4-BE49-F238E27FC236}">
                    <a16:creationId xmlns:a16="http://schemas.microsoft.com/office/drawing/2014/main" id="{63B2C173-A0A3-49A5-B5A9-B077C6F2078D}"/>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731504">
                  <a:defRPr/>
                </a:pPr>
                <a:endParaRPr lang="en-US" sz="1800" dirty="0">
                  <a:solidFill>
                    <a:srgbClr val="FFFFFF"/>
                  </a:solidFill>
                </a:endParaRPr>
              </a:p>
            </p:txBody>
          </p:sp>
          <p:sp>
            <p:nvSpPr>
              <p:cNvPr id="999" name="Freeform: Shape 998">
                <a:extLst>
                  <a:ext uri="{FF2B5EF4-FFF2-40B4-BE49-F238E27FC236}">
                    <a16:creationId xmlns:a16="http://schemas.microsoft.com/office/drawing/2014/main" id="{1B463114-765D-43B4-A349-D3A9DE0AA6E1}"/>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731504">
                  <a:defRPr/>
                </a:pPr>
                <a:endParaRPr lang="en-US" sz="1800">
                  <a:solidFill>
                    <a:srgbClr val="FFFFFF"/>
                  </a:solidFill>
                </a:endParaRPr>
              </a:p>
            </p:txBody>
          </p:sp>
          <p:sp>
            <p:nvSpPr>
              <p:cNvPr id="1000" name="Freeform: Shape 999">
                <a:extLst>
                  <a:ext uri="{FF2B5EF4-FFF2-40B4-BE49-F238E27FC236}">
                    <a16:creationId xmlns:a16="http://schemas.microsoft.com/office/drawing/2014/main" id="{A5E2EC23-F18F-4EDE-AACF-71A7C83B6855}"/>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731504">
                  <a:defRPr/>
                </a:pPr>
                <a:endParaRPr lang="en-US" sz="1800">
                  <a:solidFill>
                    <a:srgbClr val="FFFFFF"/>
                  </a:solidFill>
                </a:endParaRPr>
              </a:p>
            </p:txBody>
          </p:sp>
          <p:sp>
            <p:nvSpPr>
              <p:cNvPr id="1001" name="Freeform: Shape 1000">
                <a:extLst>
                  <a:ext uri="{FF2B5EF4-FFF2-40B4-BE49-F238E27FC236}">
                    <a16:creationId xmlns:a16="http://schemas.microsoft.com/office/drawing/2014/main" id="{2206F7AA-4FC8-4445-8429-3F19AD640FCF}"/>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731504">
                  <a:defRPr/>
                </a:pPr>
                <a:endParaRPr lang="en-US" sz="1800">
                  <a:solidFill>
                    <a:srgbClr val="FFFFFF"/>
                  </a:solidFill>
                </a:endParaRPr>
              </a:p>
            </p:txBody>
          </p:sp>
        </p:grpSp>
        <p:grpSp>
          <p:nvGrpSpPr>
            <p:cNvPr id="986" name="Group 985">
              <a:extLst>
                <a:ext uri="{FF2B5EF4-FFF2-40B4-BE49-F238E27FC236}">
                  <a16:creationId xmlns:a16="http://schemas.microsoft.com/office/drawing/2014/main" id="{47320D4C-FCC8-4006-9579-2517B24BD92B}"/>
                </a:ext>
              </a:extLst>
            </p:cNvPr>
            <p:cNvGrpSpPr/>
            <p:nvPr/>
          </p:nvGrpSpPr>
          <p:grpSpPr>
            <a:xfrm>
              <a:off x="9869002" y="7003188"/>
              <a:ext cx="57150" cy="57150"/>
              <a:chOff x="10385822" y="7024688"/>
              <a:chExt cx="133350" cy="133350"/>
            </a:xfrm>
          </p:grpSpPr>
          <p:cxnSp>
            <p:nvCxnSpPr>
              <p:cNvPr id="993" name="Straight Connector 992">
                <a:extLst>
                  <a:ext uri="{FF2B5EF4-FFF2-40B4-BE49-F238E27FC236}">
                    <a16:creationId xmlns:a16="http://schemas.microsoft.com/office/drawing/2014/main" id="{437527E1-62B2-43A8-9320-2629B7FE4BBD}"/>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994" name="Straight Connector 993">
                <a:extLst>
                  <a:ext uri="{FF2B5EF4-FFF2-40B4-BE49-F238E27FC236}">
                    <a16:creationId xmlns:a16="http://schemas.microsoft.com/office/drawing/2014/main" id="{1FE98960-1453-4FED-821C-3B21771B4FF3}"/>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87" name="Group 986">
              <a:extLst>
                <a:ext uri="{FF2B5EF4-FFF2-40B4-BE49-F238E27FC236}">
                  <a16:creationId xmlns:a16="http://schemas.microsoft.com/office/drawing/2014/main" id="{D85482C9-FCB8-4143-8EB8-D18AC003BF54}"/>
                </a:ext>
              </a:extLst>
            </p:cNvPr>
            <p:cNvGrpSpPr/>
            <p:nvPr/>
          </p:nvGrpSpPr>
          <p:grpSpPr>
            <a:xfrm>
              <a:off x="9561036" y="7466749"/>
              <a:ext cx="57150" cy="57150"/>
              <a:chOff x="10385822" y="7024688"/>
              <a:chExt cx="133350" cy="133350"/>
            </a:xfrm>
          </p:grpSpPr>
          <p:cxnSp>
            <p:nvCxnSpPr>
              <p:cNvPr id="991" name="Straight Connector 990">
                <a:extLst>
                  <a:ext uri="{FF2B5EF4-FFF2-40B4-BE49-F238E27FC236}">
                    <a16:creationId xmlns:a16="http://schemas.microsoft.com/office/drawing/2014/main" id="{F1A669FD-2E44-41B4-B8B3-400CAFF53506}"/>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992" name="Straight Connector 991">
                <a:extLst>
                  <a:ext uri="{FF2B5EF4-FFF2-40B4-BE49-F238E27FC236}">
                    <a16:creationId xmlns:a16="http://schemas.microsoft.com/office/drawing/2014/main" id="{129FA14A-C7A6-4FB9-81D6-6D3BEEDBACB2}"/>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988" name="Group 987">
              <a:extLst>
                <a:ext uri="{FF2B5EF4-FFF2-40B4-BE49-F238E27FC236}">
                  <a16:creationId xmlns:a16="http://schemas.microsoft.com/office/drawing/2014/main" id="{B82FB434-8E94-45FB-8829-7E77F0C7C0BA}"/>
                </a:ext>
              </a:extLst>
            </p:cNvPr>
            <p:cNvGrpSpPr/>
            <p:nvPr/>
          </p:nvGrpSpPr>
          <p:grpSpPr>
            <a:xfrm>
              <a:off x="9853214" y="7527132"/>
              <a:ext cx="57150" cy="57150"/>
              <a:chOff x="10385822" y="7024688"/>
              <a:chExt cx="133350" cy="133350"/>
            </a:xfrm>
          </p:grpSpPr>
          <p:cxnSp>
            <p:nvCxnSpPr>
              <p:cNvPr id="989" name="Straight Connector 988">
                <a:extLst>
                  <a:ext uri="{FF2B5EF4-FFF2-40B4-BE49-F238E27FC236}">
                    <a16:creationId xmlns:a16="http://schemas.microsoft.com/office/drawing/2014/main" id="{BE2FFE83-E7CC-4B46-9829-9BF1A8A03401}"/>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990" name="Straight Connector 989">
                <a:extLst>
                  <a:ext uri="{FF2B5EF4-FFF2-40B4-BE49-F238E27FC236}">
                    <a16:creationId xmlns:a16="http://schemas.microsoft.com/office/drawing/2014/main" id="{BC567B94-43BC-4185-B830-D41D5CC1131B}"/>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grpSp>
        <p:nvGrpSpPr>
          <p:cNvPr id="1004" name="Group 1003">
            <a:extLst>
              <a:ext uri="{FF2B5EF4-FFF2-40B4-BE49-F238E27FC236}">
                <a16:creationId xmlns:a16="http://schemas.microsoft.com/office/drawing/2014/main" id="{E8D59516-DE7C-478E-9A4A-1541D29D3104}"/>
              </a:ext>
            </a:extLst>
          </p:cNvPr>
          <p:cNvGrpSpPr/>
          <p:nvPr/>
        </p:nvGrpSpPr>
        <p:grpSpPr>
          <a:xfrm>
            <a:off x="5856516" y="2632343"/>
            <a:ext cx="718766" cy="790712"/>
            <a:chOff x="10283651" y="2930442"/>
            <a:chExt cx="727249" cy="800043"/>
          </a:xfrm>
        </p:grpSpPr>
        <p:sp>
          <p:nvSpPr>
            <p:cNvPr id="1005" name="Oval 1004">
              <a:extLst>
                <a:ext uri="{FF2B5EF4-FFF2-40B4-BE49-F238E27FC236}">
                  <a16:creationId xmlns:a16="http://schemas.microsoft.com/office/drawing/2014/main" id="{0E966A35-2F65-43E1-8642-8F33435F51C1}"/>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4">
                <a:defRPr/>
              </a:pPr>
              <a:endParaRPr lang="en-US" sz="1800">
                <a:solidFill>
                  <a:srgbClr val="FFFFFF"/>
                </a:solidFill>
                <a:latin typeface="Amazon Ember"/>
              </a:endParaRPr>
            </a:p>
          </p:txBody>
        </p:sp>
        <p:sp>
          <p:nvSpPr>
            <p:cNvPr id="1006" name="Rectangle 1005">
              <a:extLst>
                <a:ext uri="{FF2B5EF4-FFF2-40B4-BE49-F238E27FC236}">
                  <a16:creationId xmlns:a16="http://schemas.microsoft.com/office/drawing/2014/main" id="{F84BB20F-CBCA-47F1-9BA1-9B56323EAC67}"/>
                </a:ext>
              </a:extLst>
            </p:cNvPr>
            <p:cNvSpPr/>
            <p:nvPr/>
          </p:nvSpPr>
          <p:spPr>
            <a:xfrm>
              <a:off x="10558493" y="3450716"/>
              <a:ext cx="177565" cy="19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31504">
                <a:defRPr/>
              </a:pPr>
              <a:endParaRPr lang="en-US" sz="1800" dirty="0">
                <a:solidFill>
                  <a:srgbClr val="FFFFFF"/>
                </a:solidFill>
                <a:latin typeface="Amazon Ember"/>
              </a:endParaRPr>
            </a:p>
          </p:txBody>
        </p:sp>
        <p:grpSp>
          <p:nvGrpSpPr>
            <p:cNvPr id="1007" name="Graphic 236">
              <a:extLst>
                <a:ext uri="{FF2B5EF4-FFF2-40B4-BE49-F238E27FC236}">
                  <a16:creationId xmlns:a16="http://schemas.microsoft.com/office/drawing/2014/main" id="{BB894820-A0F5-472A-9542-ED02202FD2AB}"/>
                </a:ext>
              </a:extLst>
            </p:cNvPr>
            <p:cNvGrpSpPr/>
            <p:nvPr/>
          </p:nvGrpSpPr>
          <p:grpSpPr>
            <a:xfrm rot="18950275">
              <a:off x="10283651" y="2930442"/>
              <a:ext cx="727249" cy="727249"/>
              <a:chOff x="4629252" y="322847"/>
              <a:chExt cx="643689" cy="643689"/>
            </a:xfrm>
          </p:grpSpPr>
          <p:sp>
            <p:nvSpPr>
              <p:cNvPr id="1008" name="Freeform: Shape 1007">
                <a:extLst>
                  <a:ext uri="{FF2B5EF4-FFF2-40B4-BE49-F238E27FC236}">
                    <a16:creationId xmlns:a16="http://schemas.microsoft.com/office/drawing/2014/main" id="{DFAD5E61-BA82-4711-A4C9-E34901AF20EC}"/>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009" name="Freeform: Shape 1008">
                <a:extLst>
                  <a:ext uri="{FF2B5EF4-FFF2-40B4-BE49-F238E27FC236}">
                    <a16:creationId xmlns:a16="http://schemas.microsoft.com/office/drawing/2014/main" id="{C3012081-7212-497F-89EB-B54F9C70B8E5}"/>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10" name="Freeform: Shape 1009">
                <a:extLst>
                  <a:ext uri="{FF2B5EF4-FFF2-40B4-BE49-F238E27FC236}">
                    <a16:creationId xmlns:a16="http://schemas.microsoft.com/office/drawing/2014/main" id="{B831ACED-B5FF-465D-93A1-BBC32AC7E311}"/>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11" name="Freeform: Shape 1010">
                <a:extLst>
                  <a:ext uri="{FF2B5EF4-FFF2-40B4-BE49-F238E27FC236}">
                    <a16:creationId xmlns:a16="http://schemas.microsoft.com/office/drawing/2014/main" id="{80892266-78A0-4929-8FDF-E763F4821753}"/>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12" name="Freeform: Shape 1011">
                <a:extLst>
                  <a:ext uri="{FF2B5EF4-FFF2-40B4-BE49-F238E27FC236}">
                    <a16:creationId xmlns:a16="http://schemas.microsoft.com/office/drawing/2014/main" id="{82DF55FC-8B9B-4FBB-9BBE-6C3BEDDBDA81}"/>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1013" name="Freeform: Shape 1012">
                <a:extLst>
                  <a:ext uri="{FF2B5EF4-FFF2-40B4-BE49-F238E27FC236}">
                    <a16:creationId xmlns:a16="http://schemas.microsoft.com/office/drawing/2014/main" id="{ED14E059-8D43-4D99-A4A4-8DC618DF62E2}"/>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sp>
            <p:nvSpPr>
              <p:cNvPr id="1014" name="Freeform: Shape 1013">
                <a:extLst>
                  <a:ext uri="{FF2B5EF4-FFF2-40B4-BE49-F238E27FC236}">
                    <a16:creationId xmlns:a16="http://schemas.microsoft.com/office/drawing/2014/main" id="{1AE61AA5-9907-4353-9A71-FDAA14D5615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731504">
                  <a:defRPr/>
                </a:pPr>
                <a:endParaRPr lang="en-US" sz="1800">
                  <a:solidFill>
                    <a:srgbClr val="FFFFFF"/>
                  </a:solidFill>
                </a:endParaRPr>
              </a:p>
            </p:txBody>
          </p:sp>
          <p:sp>
            <p:nvSpPr>
              <p:cNvPr id="1015" name="Freeform: Shape 1014">
                <a:extLst>
                  <a:ext uri="{FF2B5EF4-FFF2-40B4-BE49-F238E27FC236}">
                    <a16:creationId xmlns:a16="http://schemas.microsoft.com/office/drawing/2014/main" id="{F211AAAE-A799-4996-BEF0-708E117AF9E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731504">
                  <a:defRPr/>
                </a:pPr>
                <a:endParaRPr lang="en-US" sz="1800" dirty="0">
                  <a:solidFill>
                    <a:srgbClr val="FFFFFF"/>
                  </a:solidFill>
                </a:endParaRPr>
              </a:p>
            </p:txBody>
          </p:sp>
        </p:grpSp>
      </p:grpSp>
      <p:cxnSp>
        <p:nvCxnSpPr>
          <p:cNvPr id="1134" name="Connector: Elbow 1133">
            <a:extLst>
              <a:ext uri="{FF2B5EF4-FFF2-40B4-BE49-F238E27FC236}">
                <a16:creationId xmlns:a16="http://schemas.microsoft.com/office/drawing/2014/main" id="{297968FC-7A4C-4D85-B0F7-5A9BC32C5611}"/>
              </a:ext>
            </a:extLst>
          </p:cNvPr>
          <p:cNvCxnSpPr>
            <a:cxnSpLocks/>
          </p:cNvCxnSpPr>
          <p:nvPr/>
        </p:nvCxnSpPr>
        <p:spPr>
          <a:xfrm rot="5400000" flipH="1" flipV="1">
            <a:off x="11288191" y="2883648"/>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1138" name="Group 1137">
            <a:extLst>
              <a:ext uri="{FF2B5EF4-FFF2-40B4-BE49-F238E27FC236}">
                <a16:creationId xmlns:a16="http://schemas.microsoft.com/office/drawing/2014/main" id="{BEFBF8FA-12E6-40C5-82FA-49352B76B5F1}"/>
              </a:ext>
            </a:extLst>
          </p:cNvPr>
          <p:cNvGrpSpPr>
            <a:grpSpLocks noChangeAspect="1"/>
          </p:cNvGrpSpPr>
          <p:nvPr/>
        </p:nvGrpSpPr>
        <p:grpSpPr>
          <a:xfrm>
            <a:off x="11593570" y="2834803"/>
            <a:ext cx="312777" cy="265176"/>
            <a:chOff x="1251736" y="3105936"/>
            <a:chExt cx="1189635" cy="1008586"/>
          </a:xfrm>
        </p:grpSpPr>
        <p:sp>
          <p:nvSpPr>
            <p:cNvPr id="1139" name="Freeform: Shape 1138">
              <a:extLst>
                <a:ext uri="{FF2B5EF4-FFF2-40B4-BE49-F238E27FC236}">
                  <a16:creationId xmlns:a16="http://schemas.microsoft.com/office/drawing/2014/main" id="{713107F5-5BAA-45ED-94DB-72A2195FFF2B}"/>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0" name="Freeform: Shape 1139">
              <a:extLst>
                <a:ext uri="{FF2B5EF4-FFF2-40B4-BE49-F238E27FC236}">
                  <a16:creationId xmlns:a16="http://schemas.microsoft.com/office/drawing/2014/main" id="{2DFACE53-4F63-475A-9747-1B996FCC42BD}"/>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1" name="Freeform: Shape 1140">
              <a:extLst>
                <a:ext uri="{FF2B5EF4-FFF2-40B4-BE49-F238E27FC236}">
                  <a16:creationId xmlns:a16="http://schemas.microsoft.com/office/drawing/2014/main" id="{66AD939C-F20B-40C8-9AED-C892607719FD}"/>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2" name="Freeform: Shape 1141">
              <a:extLst>
                <a:ext uri="{FF2B5EF4-FFF2-40B4-BE49-F238E27FC236}">
                  <a16:creationId xmlns:a16="http://schemas.microsoft.com/office/drawing/2014/main" id="{89BE2CA9-0FCB-436F-8F2B-045936C186CF}"/>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3" name="Freeform: Shape 1142">
              <a:extLst>
                <a:ext uri="{FF2B5EF4-FFF2-40B4-BE49-F238E27FC236}">
                  <a16:creationId xmlns:a16="http://schemas.microsoft.com/office/drawing/2014/main" id="{15D7A9D6-3D86-4FD6-A193-2AC4A9DE2551}"/>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4" name="Freeform: Shape 1143">
              <a:extLst>
                <a:ext uri="{FF2B5EF4-FFF2-40B4-BE49-F238E27FC236}">
                  <a16:creationId xmlns:a16="http://schemas.microsoft.com/office/drawing/2014/main" id="{4067BD82-886A-4DF3-806E-314FEDA9C78F}"/>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5" name="Freeform: Shape 1144">
              <a:extLst>
                <a:ext uri="{FF2B5EF4-FFF2-40B4-BE49-F238E27FC236}">
                  <a16:creationId xmlns:a16="http://schemas.microsoft.com/office/drawing/2014/main" id="{60CB438C-0AE0-413A-81DE-27498305AAFC}"/>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6" name="Freeform: Shape 1145">
              <a:extLst>
                <a:ext uri="{FF2B5EF4-FFF2-40B4-BE49-F238E27FC236}">
                  <a16:creationId xmlns:a16="http://schemas.microsoft.com/office/drawing/2014/main" id="{3FE9D6D9-7418-453C-8156-B07F5CD9A05F}"/>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7" name="Freeform: Shape 1146">
              <a:extLst>
                <a:ext uri="{FF2B5EF4-FFF2-40B4-BE49-F238E27FC236}">
                  <a16:creationId xmlns:a16="http://schemas.microsoft.com/office/drawing/2014/main" id="{41B695E7-5844-41A2-9171-714F4D17A2C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8" name="Freeform: Shape 1147">
              <a:extLst>
                <a:ext uri="{FF2B5EF4-FFF2-40B4-BE49-F238E27FC236}">
                  <a16:creationId xmlns:a16="http://schemas.microsoft.com/office/drawing/2014/main" id="{217781C0-6BA4-4F25-8F81-D478283CC00E}"/>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49" name="Freeform: Shape 1148">
              <a:extLst>
                <a:ext uri="{FF2B5EF4-FFF2-40B4-BE49-F238E27FC236}">
                  <a16:creationId xmlns:a16="http://schemas.microsoft.com/office/drawing/2014/main" id="{48C3B803-4E94-4FAD-8EB1-2ED966B73E46}"/>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0" name="Freeform: Shape 1149">
              <a:extLst>
                <a:ext uri="{FF2B5EF4-FFF2-40B4-BE49-F238E27FC236}">
                  <a16:creationId xmlns:a16="http://schemas.microsoft.com/office/drawing/2014/main" id="{7BCFF909-5D95-4F60-8B8C-8B5FB3D477CE}"/>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1" name="Freeform: Shape 1150">
              <a:extLst>
                <a:ext uri="{FF2B5EF4-FFF2-40B4-BE49-F238E27FC236}">
                  <a16:creationId xmlns:a16="http://schemas.microsoft.com/office/drawing/2014/main" id="{6C022DE0-3C37-478D-B3A4-8139C56794ED}"/>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2" name="Freeform: Shape 1151">
              <a:extLst>
                <a:ext uri="{FF2B5EF4-FFF2-40B4-BE49-F238E27FC236}">
                  <a16:creationId xmlns:a16="http://schemas.microsoft.com/office/drawing/2014/main" id="{0895284B-24B3-4F35-AB14-A45F59E04749}"/>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3" name="Freeform: Shape 1152">
              <a:extLst>
                <a:ext uri="{FF2B5EF4-FFF2-40B4-BE49-F238E27FC236}">
                  <a16:creationId xmlns:a16="http://schemas.microsoft.com/office/drawing/2014/main" id="{36A48713-A325-45B7-AE7E-E0ACE23EE6C4}"/>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4" name="Freeform: Shape 1153">
              <a:extLst>
                <a:ext uri="{FF2B5EF4-FFF2-40B4-BE49-F238E27FC236}">
                  <a16:creationId xmlns:a16="http://schemas.microsoft.com/office/drawing/2014/main" id="{6976F554-C1CC-4069-8446-46EF3C8A7FB2}"/>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5" name="Freeform: Shape 1154">
              <a:extLst>
                <a:ext uri="{FF2B5EF4-FFF2-40B4-BE49-F238E27FC236}">
                  <a16:creationId xmlns:a16="http://schemas.microsoft.com/office/drawing/2014/main" id="{FB428E12-A57A-4489-84BC-BE07887FBC3E}"/>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6" name="Freeform: Shape 1155">
              <a:extLst>
                <a:ext uri="{FF2B5EF4-FFF2-40B4-BE49-F238E27FC236}">
                  <a16:creationId xmlns:a16="http://schemas.microsoft.com/office/drawing/2014/main" id="{9BAA4D31-8C4E-4634-BCA7-91387C7F170C}"/>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7" name="Freeform: Shape 1156">
              <a:extLst>
                <a:ext uri="{FF2B5EF4-FFF2-40B4-BE49-F238E27FC236}">
                  <a16:creationId xmlns:a16="http://schemas.microsoft.com/office/drawing/2014/main" id="{1898DBF6-CD0B-47C5-8262-5A190D8F1C9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158" name="Freeform: Shape 1157">
              <a:extLst>
                <a:ext uri="{FF2B5EF4-FFF2-40B4-BE49-F238E27FC236}">
                  <a16:creationId xmlns:a16="http://schemas.microsoft.com/office/drawing/2014/main" id="{E9665937-BA44-4330-9903-9EFAA434C1D0}"/>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504">
                <a:defRPr/>
              </a:pPr>
              <a:endParaRPr lang="en-US" sz="1800" dirty="0">
                <a:solidFill>
                  <a:srgbClr val="FFFFFF"/>
                </a:solidFill>
              </a:endParaRPr>
            </a:p>
          </p:txBody>
        </p:sp>
        <p:sp>
          <p:nvSpPr>
            <p:cNvPr id="1159" name="Freeform: Shape 1158">
              <a:extLst>
                <a:ext uri="{FF2B5EF4-FFF2-40B4-BE49-F238E27FC236}">
                  <a16:creationId xmlns:a16="http://schemas.microsoft.com/office/drawing/2014/main" id="{3624692B-41E4-48D9-A12B-672CD082EBDE}"/>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160" name="Freeform: Shape 1159">
              <a:extLst>
                <a:ext uri="{FF2B5EF4-FFF2-40B4-BE49-F238E27FC236}">
                  <a16:creationId xmlns:a16="http://schemas.microsoft.com/office/drawing/2014/main" id="{7FF7903F-70E3-47DF-BFAE-B937BEB81015}"/>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cxnSp>
        <p:nvCxnSpPr>
          <p:cNvPr id="1242" name="Connector: Elbow 1241">
            <a:extLst>
              <a:ext uri="{FF2B5EF4-FFF2-40B4-BE49-F238E27FC236}">
                <a16:creationId xmlns:a16="http://schemas.microsoft.com/office/drawing/2014/main" id="{15C36C9E-495E-481D-B80C-F4666020786C}"/>
              </a:ext>
            </a:extLst>
          </p:cNvPr>
          <p:cNvCxnSpPr>
            <a:cxnSpLocks/>
          </p:cNvCxnSpPr>
          <p:nvPr/>
        </p:nvCxnSpPr>
        <p:spPr>
          <a:xfrm rot="5400000" flipH="1" flipV="1">
            <a:off x="11461508" y="2342136"/>
            <a:ext cx="166123" cy="288102"/>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1243" name="Group 1242">
            <a:extLst>
              <a:ext uri="{FF2B5EF4-FFF2-40B4-BE49-F238E27FC236}">
                <a16:creationId xmlns:a16="http://schemas.microsoft.com/office/drawing/2014/main" id="{F8A9CA52-CD88-4E7F-BC4E-CA98E01ADABB}"/>
              </a:ext>
            </a:extLst>
          </p:cNvPr>
          <p:cNvGrpSpPr/>
          <p:nvPr/>
        </p:nvGrpSpPr>
        <p:grpSpPr>
          <a:xfrm>
            <a:off x="12707001" y="2265474"/>
            <a:ext cx="404028" cy="322423"/>
            <a:chOff x="6630539" y="5287514"/>
            <a:chExt cx="1865762" cy="1488919"/>
          </a:xfrm>
        </p:grpSpPr>
        <p:sp>
          <p:nvSpPr>
            <p:cNvPr id="1340" name="Freeform: Shape 1339">
              <a:extLst>
                <a:ext uri="{FF2B5EF4-FFF2-40B4-BE49-F238E27FC236}">
                  <a16:creationId xmlns:a16="http://schemas.microsoft.com/office/drawing/2014/main" id="{5944CC31-7163-4305-8BFA-0F9908F637F1}"/>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41" name="Freeform: Shape 1340">
              <a:extLst>
                <a:ext uri="{FF2B5EF4-FFF2-40B4-BE49-F238E27FC236}">
                  <a16:creationId xmlns:a16="http://schemas.microsoft.com/office/drawing/2014/main" id="{EE96CFF0-43EC-47EF-A594-DA18A677B336}"/>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42" name="Freeform: Shape 1341">
              <a:extLst>
                <a:ext uri="{FF2B5EF4-FFF2-40B4-BE49-F238E27FC236}">
                  <a16:creationId xmlns:a16="http://schemas.microsoft.com/office/drawing/2014/main" id="{F7E46619-DE03-4AFD-812E-04889072818B}"/>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43" name="Freeform: Shape 1342">
              <a:extLst>
                <a:ext uri="{FF2B5EF4-FFF2-40B4-BE49-F238E27FC236}">
                  <a16:creationId xmlns:a16="http://schemas.microsoft.com/office/drawing/2014/main" id="{4905B333-2145-4022-9DC0-549DE61B413D}"/>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44" name="Freeform: Shape 1343">
              <a:extLst>
                <a:ext uri="{FF2B5EF4-FFF2-40B4-BE49-F238E27FC236}">
                  <a16:creationId xmlns:a16="http://schemas.microsoft.com/office/drawing/2014/main" id="{47A726E3-91C3-4A08-84D4-3F2E7A13D5A5}"/>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45" name="Freeform: Shape 1344">
              <a:extLst>
                <a:ext uri="{FF2B5EF4-FFF2-40B4-BE49-F238E27FC236}">
                  <a16:creationId xmlns:a16="http://schemas.microsoft.com/office/drawing/2014/main" id="{B0C904E0-EBAB-404F-8D87-9C0E5EE86D79}"/>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46" name="Freeform: Shape 1345">
              <a:extLst>
                <a:ext uri="{FF2B5EF4-FFF2-40B4-BE49-F238E27FC236}">
                  <a16:creationId xmlns:a16="http://schemas.microsoft.com/office/drawing/2014/main" id="{F6EFE659-D745-4E68-94E3-445C294B19FE}"/>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47" name="Freeform: Shape 1346">
              <a:extLst>
                <a:ext uri="{FF2B5EF4-FFF2-40B4-BE49-F238E27FC236}">
                  <a16:creationId xmlns:a16="http://schemas.microsoft.com/office/drawing/2014/main" id="{36CA514B-E9DB-466C-853D-2B4E6F8948C7}"/>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1348" name="Freeform: Shape 1347">
              <a:extLst>
                <a:ext uri="{FF2B5EF4-FFF2-40B4-BE49-F238E27FC236}">
                  <a16:creationId xmlns:a16="http://schemas.microsoft.com/office/drawing/2014/main" id="{D28B4C4E-2E4B-4E31-854E-17D68956C5A0}"/>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1244" name="Group 1243">
            <a:extLst>
              <a:ext uri="{FF2B5EF4-FFF2-40B4-BE49-F238E27FC236}">
                <a16:creationId xmlns:a16="http://schemas.microsoft.com/office/drawing/2014/main" id="{C9376807-BD57-4EE1-BCF3-2EA1E3B3268A}"/>
              </a:ext>
            </a:extLst>
          </p:cNvPr>
          <p:cNvGrpSpPr/>
          <p:nvPr/>
        </p:nvGrpSpPr>
        <p:grpSpPr>
          <a:xfrm>
            <a:off x="13218783" y="2249540"/>
            <a:ext cx="462784" cy="356616"/>
            <a:chOff x="13914391" y="3271480"/>
            <a:chExt cx="462784" cy="356616"/>
          </a:xfrm>
        </p:grpSpPr>
        <p:grpSp>
          <p:nvGrpSpPr>
            <p:cNvPr id="1300" name="Group 1299">
              <a:extLst>
                <a:ext uri="{FF2B5EF4-FFF2-40B4-BE49-F238E27FC236}">
                  <a16:creationId xmlns:a16="http://schemas.microsoft.com/office/drawing/2014/main" id="{0AA86AD2-F41F-4F6B-80DD-1037D4DDB953}"/>
                </a:ext>
              </a:extLst>
            </p:cNvPr>
            <p:cNvGrpSpPr/>
            <p:nvPr/>
          </p:nvGrpSpPr>
          <p:grpSpPr>
            <a:xfrm>
              <a:off x="13914391" y="3271480"/>
              <a:ext cx="334784" cy="292114"/>
              <a:chOff x="8648967" y="2983833"/>
              <a:chExt cx="1285975" cy="1122070"/>
            </a:xfrm>
          </p:grpSpPr>
          <p:sp>
            <p:nvSpPr>
              <p:cNvPr id="1328" name="Freeform: Shape 1327">
                <a:extLst>
                  <a:ext uri="{FF2B5EF4-FFF2-40B4-BE49-F238E27FC236}">
                    <a16:creationId xmlns:a16="http://schemas.microsoft.com/office/drawing/2014/main" id="{B811593E-1B84-412F-B45F-0D30A249A0D4}"/>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29" name="Freeform: Shape 1328">
                <a:extLst>
                  <a:ext uri="{FF2B5EF4-FFF2-40B4-BE49-F238E27FC236}">
                    <a16:creationId xmlns:a16="http://schemas.microsoft.com/office/drawing/2014/main" id="{47FCE0D5-AE7B-432A-AE8A-16EB37DC3C7C}"/>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0" name="Freeform: Shape 1329">
                <a:extLst>
                  <a:ext uri="{FF2B5EF4-FFF2-40B4-BE49-F238E27FC236}">
                    <a16:creationId xmlns:a16="http://schemas.microsoft.com/office/drawing/2014/main" id="{9DC39603-5DA8-43C4-9AD6-070578F4A908}"/>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1" name="Freeform: Shape 1330">
                <a:extLst>
                  <a:ext uri="{FF2B5EF4-FFF2-40B4-BE49-F238E27FC236}">
                    <a16:creationId xmlns:a16="http://schemas.microsoft.com/office/drawing/2014/main" id="{E19F6481-CA9F-4B70-8027-72700993CDA7}"/>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2" name="Freeform: Shape 1331">
                <a:extLst>
                  <a:ext uri="{FF2B5EF4-FFF2-40B4-BE49-F238E27FC236}">
                    <a16:creationId xmlns:a16="http://schemas.microsoft.com/office/drawing/2014/main" id="{E7990FAB-E721-47E4-8BC0-A85AB1FE3B82}"/>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3" name="Freeform: Shape 1332">
                <a:extLst>
                  <a:ext uri="{FF2B5EF4-FFF2-40B4-BE49-F238E27FC236}">
                    <a16:creationId xmlns:a16="http://schemas.microsoft.com/office/drawing/2014/main" id="{427BA8A0-9A76-4BC8-B2E0-4F675416CEC8}"/>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4" name="Freeform: Shape 1333">
                <a:extLst>
                  <a:ext uri="{FF2B5EF4-FFF2-40B4-BE49-F238E27FC236}">
                    <a16:creationId xmlns:a16="http://schemas.microsoft.com/office/drawing/2014/main" id="{06E14133-D5DE-4BC7-8D8F-6C76B63A3798}"/>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5" name="Freeform: Shape 1334">
                <a:extLst>
                  <a:ext uri="{FF2B5EF4-FFF2-40B4-BE49-F238E27FC236}">
                    <a16:creationId xmlns:a16="http://schemas.microsoft.com/office/drawing/2014/main" id="{B3C4C4CF-C6E1-490D-9048-7EB9ECB1AD40}"/>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6" name="Freeform: Shape 1335">
                <a:extLst>
                  <a:ext uri="{FF2B5EF4-FFF2-40B4-BE49-F238E27FC236}">
                    <a16:creationId xmlns:a16="http://schemas.microsoft.com/office/drawing/2014/main" id="{2FEF1A5C-B942-41C0-A4A8-AB1B5A013A9D}"/>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7" name="Freeform: Shape 1336">
                <a:extLst>
                  <a:ext uri="{FF2B5EF4-FFF2-40B4-BE49-F238E27FC236}">
                    <a16:creationId xmlns:a16="http://schemas.microsoft.com/office/drawing/2014/main" id="{372A1191-9FB6-40D2-ADDB-193D2833E904}"/>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8" name="Freeform: Shape 1337">
                <a:extLst>
                  <a:ext uri="{FF2B5EF4-FFF2-40B4-BE49-F238E27FC236}">
                    <a16:creationId xmlns:a16="http://schemas.microsoft.com/office/drawing/2014/main" id="{81E14D0C-6FDF-4778-9FC2-CED16F7B79D2}"/>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39" name="Freeform: Shape 1338">
                <a:extLst>
                  <a:ext uri="{FF2B5EF4-FFF2-40B4-BE49-F238E27FC236}">
                    <a16:creationId xmlns:a16="http://schemas.microsoft.com/office/drawing/2014/main" id="{8B6104A1-6511-4829-829E-076613D6AD56}"/>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1301" name="Group 1300">
              <a:extLst>
                <a:ext uri="{FF2B5EF4-FFF2-40B4-BE49-F238E27FC236}">
                  <a16:creationId xmlns:a16="http://schemas.microsoft.com/office/drawing/2014/main" id="{5A0A1040-6DE5-4FD5-B4E3-FC1516B422AE}"/>
                </a:ext>
              </a:extLst>
            </p:cNvPr>
            <p:cNvGrpSpPr/>
            <p:nvPr/>
          </p:nvGrpSpPr>
          <p:grpSpPr>
            <a:xfrm>
              <a:off x="14043618" y="3396602"/>
              <a:ext cx="167758" cy="108313"/>
              <a:chOff x="9145357" y="3464451"/>
              <a:chExt cx="644395" cy="416052"/>
            </a:xfrm>
          </p:grpSpPr>
          <p:sp>
            <p:nvSpPr>
              <p:cNvPr id="1309" name="Freeform: Shape 1308">
                <a:extLst>
                  <a:ext uri="{FF2B5EF4-FFF2-40B4-BE49-F238E27FC236}">
                    <a16:creationId xmlns:a16="http://schemas.microsoft.com/office/drawing/2014/main" id="{86003476-6DCF-459C-95FD-069E21EA0AC2}"/>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0" name="Freeform: Shape 1309">
                <a:extLst>
                  <a:ext uri="{FF2B5EF4-FFF2-40B4-BE49-F238E27FC236}">
                    <a16:creationId xmlns:a16="http://schemas.microsoft.com/office/drawing/2014/main" id="{91B6870E-C2CD-41DB-B2A3-7170398B77CE}"/>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1" name="Freeform: Shape 1310">
                <a:extLst>
                  <a:ext uri="{FF2B5EF4-FFF2-40B4-BE49-F238E27FC236}">
                    <a16:creationId xmlns:a16="http://schemas.microsoft.com/office/drawing/2014/main" id="{21A7BA59-3A28-422A-BDEE-BA182284D0C4}"/>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2" name="Freeform: Shape 1311">
                <a:extLst>
                  <a:ext uri="{FF2B5EF4-FFF2-40B4-BE49-F238E27FC236}">
                    <a16:creationId xmlns:a16="http://schemas.microsoft.com/office/drawing/2014/main" id="{A6689A99-21BC-484A-BA8C-765BC9FC9166}"/>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3" name="Freeform: Shape 1312">
                <a:extLst>
                  <a:ext uri="{FF2B5EF4-FFF2-40B4-BE49-F238E27FC236}">
                    <a16:creationId xmlns:a16="http://schemas.microsoft.com/office/drawing/2014/main" id="{A9E5F1CC-249B-4176-86FB-3D619B00B938}"/>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4" name="Freeform: Shape 1313">
                <a:extLst>
                  <a:ext uri="{FF2B5EF4-FFF2-40B4-BE49-F238E27FC236}">
                    <a16:creationId xmlns:a16="http://schemas.microsoft.com/office/drawing/2014/main" id="{91836794-73EA-4756-A937-484CCAB46AAA}"/>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5" name="Freeform: Shape 1314">
                <a:extLst>
                  <a:ext uri="{FF2B5EF4-FFF2-40B4-BE49-F238E27FC236}">
                    <a16:creationId xmlns:a16="http://schemas.microsoft.com/office/drawing/2014/main" id="{611A3B9C-2C03-4289-8BE7-21FBF644A15E}"/>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6" name="Freeform: Shape 1315">
                <a:extLst>
                  <a:ext uri="{FF2B5EF4-FFF2-40B4-BE49-F238E27FC236}">
                    <a16:creationId xmlns:a16="http://schemas.microsoft.com/office/drawing/2014/main" id="{F37128BB-5DE5-4DA8-AB14-B24365B55F65}"/>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7" name="Freeform: Shape 1316">
                <a:extLst>
                  <a:ext uri="{FF2B5EF4-FFF2-40B4-BE49-F238E27FC236}">
                    <a16:creationId xmlns:a16="http://schemas.microsoft.com/office/drawing/2014/main" id="{69FD2E36-450D-43D0-BF82-15AF187557C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8" name="Freeform: Shape 1317">
                <a:extLst>
                  <a:ext uri="{FF2B5EF4-FFF2-40B4-BE49-F238E27FC236}">
                    <a16:creationId xmlns:a16="http://schemas.microsoft.com/office/drawing/2014/main" id="{79A482A7-B658-4F83-BCD1-AA89AFFA5DD6}"/>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19" name="Freeform: Shape 1318">
                <a:extLst>
                  <a:ext uri="{FF2B5EF4-FFF2-40B4-BE49-F238E27FC236}">
                    <a16:creationId xmlns:a16="http://schemas.microsoft.com/office/drawing/2014/main" id="{EBFBC497-045A-44E9-B1E2-5677C40F828C}"/>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0" name="Freeform: Shape 1319">
                <a:extLst>
                  <a:ext uri="{FF2B5EF4-FFF2-40B4-BE49-F238E27FC236}">
                    <a16:creationId xmlns:a16="http://schemas.microsoft.com/office/drawing/2014/main" id="{D22ADDDB-882B-4E54-851B-9B423B2567C9}"/>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1" name="Freeform: Shape 1320">
                <a:extLst>
                  <a:ext uri="{FF2B5EF4-FFF2-40B4-BE49-F238E27FC236}">
                    <a16:creationId xmlns:a16="http://schemas.microsoft.com/office/drawing/2014/main" id="{5494D4C3-3C38-4E50-804D-A93DB3435068}"/>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2" name="Freeform: Shape 1321">
                <a:extLst>
                  <a:ext uri="{FF2B5EF4-FFF2-40B4-BE49-F238E27FC236}">
                    <a16:creationId xmlns:a16="http://schemas.microsoft.com/office/drawing/2014/main" id="{457304D2-FD51-46B4-8252-F0C43C889039}"/>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3" name="Freeform: Shape 1322">
                <a:extLst>
                  <a:ext uri="{FF2B5EF4-FFF2-40B4-BE49-F238E27FC236}">
                    <a16:creationId xmlns:a16="http://schemas.microsoft.com/office/drawing/2014/main" id="{E503273B-DF84-4FDF-A191-7ABFDD04CA0F}"/>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4" name="Freeform: Shape 1323">
                <a:extLst>
                  <a:ext uri="{FF2B5EF4-FFF2-40B4-BE49-F238E27FC236}">
                    <a16:creationId xmlns:a16="http://schemas.microsoft.com/office/drawing/2014/main" id="{5430A887-626F-41E2-B139-A96363D6A11F}"/>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5" name="Freeform: Shape 1324">
                <a:extLst>
                  <a:ext uri="{FF2B5EF4-FFF2-40B4-BE49-F238E27FC236}">
                    <a16:creationId xmlns:a16="http://schemas.microsoft.com/office/drawing/2014/main" id="{31742D63-43AF-4249-8A5E-BF86D34AD6FB}"/>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6" name="Freeform: Shape 1325">
                <a:extLst>
                  <a:ext uri="{FF2B5EF4-FFF2-40B4-BE49-F238E27FC236}">
                    <a16:creationId xmlns:a16="http://schemas.microsoft.com/office/drawing/2014/main" id="{1D7D16D1-B687-4ADD-A37D-BE685CE23282}"/>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1327" name="Freeform: Shape 1326">
                <a:extLst>
                  <a:ext uri="{FF2B5EF4-FFF2-40B4-BE49-F238E27FC236}">
                    <a16:creationId xmlns:a16="http://schemas.microsoft.com/office/drawing/2014/main" id="{E60BE446-7A01-4D2D-94CE-A19B10B96CE5}"/>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grpSp>
        <p:grpSp>
          <p:nvGrpSpPr>
            <p:cNvPr id="1302" name="Group 1301">
              <a:extLst>
                <a:ext uri="{FF2B5EF4-FFF2-40B4-BE49-F238E27FC236}">
                  <a16:creationId xmlns:a16="http://schemas.microsoft.com/office/drawing/2014/main" id="{58B492C7-E712-44EC-8E42-241C7977ACC0}"/>
                </a:ext>
              </a:extLst>
            </p:cNvPr>
            <p:cNvGrpSpPr/>
            <p:nvPr/>
          </p:nvGrpSpPr>
          <p:grpSpPr>
            <a:xfrm>
              <a:off x="14184160" y="3439575"/>
              <a:ext cx="193015" cy="188521"/>
              <a:chOff x="8848997" y="6359275"/>
              <a:chExt cx="785468" cy="767180"/>
            </a:xfrm>
          </p:grpSpPr>
          <p:sp>
            <p:nvSpPr>
              <p:cNvPr id="1303" name="Freeform: Shape 1302">
                <a:extLst>
                  <a:ext uri="{FF2B5EF4-FFF2-40B4-BE49-F238E27FC236}">
                    <a16:creationId xmlns:a16="http://schemas.microsoft.com/office/drawing/2014/main" id="{05EE5274-19A6-4E0F-8BFF-C83C81EFC34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04" name="Freeform: Shape 1303">
                <a:extLst>
                  <a:ext uri="{FF2B5EF4-FFF2-40B4-BE49-F238E27FC236}">
                    <a16:creationId xmlns:a16="http://schemas.microsoft.com/office/drawing/2014/main" id="{129B6040-E594-4AF6-8234-EFB9496C23EA}"/>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05" name="Freeform: Shape 1304">
                <a:extLst>
                  <a:ext uri="{FF2B5EF4-FFF2-40B4-BE49-F238E27FC236}">
                    <a16:creationId xmlns:a16="http://schemas.microsoft.com/office/drawing/2014/main" id="{802DFB4A-D697-4AEC-B31C-2BB034C718AC}"/>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06" name="Freeform: Shape 1305">
                <a:extLst>
                  <a:ext uri="{FF2B5EF4-FFF2-40B4-BE49-F238E27FC236}">
                    <a16:creationId xmlns:a16="http://schemas.microsoft.com/office/drawing/2014/main" id="{73DB9E62-3DEC-4F78-AF55-AE7BD0FCAA62}"/>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307" name="Freeform: Shape 1306">
                <a:extLst>
                  <a:ext uri="{FF2B5EF4-FFF2-40B4-BE49-F238E27FC236}">
                    <a16:creationId xmlns:a16="http://schemas.microsoft.com/office/drawing/2014/main" id="{274A8405-7981-472B-8411-5452EFC3508F}"/>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308" name="Freeform: Shape 1307">
                <a:extLst>
                  <a:ext uri="{FF2B5EF4-FFF2-40B4-BE49-F238E27FC236}">
                    <a16:creationId xmlns:a16="http://schemas.microsoft.com/office/drawing/2014/main" id="{227E455B-D69F-4FFE-AB33-9D964AD62ABE}"/>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grpSp>
        <p:nvGrpSpPr>
          <p:cNvPr id="1245" name="Group 1244">
            <a:extLst>
              <a:ext uri="{FF2B5EF4-FFF2-40B4-BE49-F238E27FC236}">
                <a16:creationId xmlns:a16="http://schemas.microsoft.com/office/drawing/2014/main" id="{B601548B-0574-40AB-B269-2C2AD975BD06}"/>
              </a:ext>
            </a:extLst>
          </p:cNvPr>
          <p:cNvGrpSpPr>
            <a:grpSpLocks noChangeAspect="1"/>
          </p:cNvGrpSpPr>
          <p:nvPr/>
        </p:nvGrpSpPr>
        <p:grpSpPr>
          <a:xfrm>
            <a:off x="12246359" y="2260671"/>
            <a:ext cx="327769" cy="329184"/>
            <a:chOff x="3853940" y="3046180"/>
            <a:chExt cx="1239926" cy="1245279"/>
          </a:xfrm>
        </p:grpSpPr>
        <p:sp>
          <p:nvSpPr>
            <p:cNvPr id="1269" name="Freeform: Shape 1268">
              <a:extLst>
                <a:ext uri="{FF2B5EF4-FFF2-40B4-BE49-F238E27FC236}">
                  <a16:creationId xmlns:a16="http://schemas.microsoft.com/office/drawing/2014/main" id="{6D9390E4-2945-4AC6-B1EF-1A98F0D17160}"/>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0" name="Freeform: Shape 1269">
              <a:extLst>
                <a:ext uri="{FF2B5EF4-FFF2-40B4-BE49-F238E27FC236}">
                  <a16:creationId xmlns:a16="http://schemas.microsoft.com/office/drawing/2014/main" id="{90CED449-040F-451B-B958-05D233C92F9E}"/>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1" name="Freeform: Shape 1270">
              <a:extLst>
                <a:ext uri="{FF2B5EF4-FFF2-40B4-BE49-F238E27FC236}">
                  <a16:creationId xmlns:a16="http://schemas.microsoft.com/office/drawing/2014/main" id="{2C6C09DE-7109-4E99-95E5-935C00F6BA4B}"/>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2" name="Freeform: Shape 1271">
              <a:extLst>
                <a:ext uri="{FF2B5EF4-FFF2-40B4-BE49-F238E27FC236}">
                  <a16:creationId xmlns:a16="http://schemas.microsoft.com/office/drawing/2014/main" id="{0E7E3314-7449-4FE2-B740-A045EF50C3DB}"/>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3" name="Freeform: Shape 1272">
              <a:extLst>
                <a:ext uri="{FF2B5EF4-FFF2-40B4-BE49-F238E27FC236}">
                  <a16:creationId xmlns:a16="http://schemas.microsoft.com/office/drawing/2014/main" id="{DF969B51-AAF0-41AE-922A-D113BAA247E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4" name="Freeform: Shape 1273">
              <a:extLst>
                <a:ext uri="{FF2B5EF4-FFF2-40B4-BE49-F238E27FC236}">
                  <a16:creationId xmlns:a16="http://schemas.microsoft.com/office/drawing/2014/main" id="{DF518762-6B6B-4588-B419-3BA9164446B0}"/>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5" name="Freeform: Shape 1274">
              <a:extLst>
                <a:ext uri="{FF2B5EF4-FFF2-40B4-BE49-F238E27FC236}">
                  <a16:creationId xmlns:a16="http://schemas.microsoft.com/office/drawing/2014/main" id="{3112B9F2-4A8F-4D2E-B1C2-4B9DF28A3E58}"/>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6" name="Freeform: Shape 1275">
              <a:extLst>
                <a:ext uri="{FF2B5EF4-FFF2-40B4-BE49-F238E27FC236}">
                  <a16:creationId xmlns:a16="http://schemas.microsoft.com/office/drawing/2014/main" id="{1947E00D-D59D-4531-B956-1132245BFD32}"/>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7" name="Freeform: Shape 1276">
              <a:extLst>
                <a:ext uri="{FF2B5EF4-FFF2-40B4-BE49-F238E27FC236}">
                  <a16:creationId xmlns:a16="http://schemas.microsoft.com/office/drawing/2014/main" id="{B4FE8406-2EBC-486E-9A60-533D5EBCCCB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8" name="Freeform: Shape 1277">
              <a:extLst>
                <a:ext uri="{FF2B5EF4-FFF2-40B4-BE49-F238E27FC236}">
                  <a16:creationId xmlns:a16="http://schemas.microsoft.com/office/drawing/2014/main" id="{9CCE8C53-F0D6-40A0-A360-987A46FD9845}"/>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79" name="Freeform: Shape 1278">
              <a:extLst>
                <a:ext uri="{FF2B5EF4-FFF2-40B4-BE49-F238E27FC236}">
                  <a16:creationId xmlns:a16="http://schemas.microsoft.com/office/drawing/2014/main" id="{3A42879E-C9D5-4077-9AFC-8E5DA8BA6B37}"/>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0" name="Freeform: Shape 1279">
              <a:extLst>
                <a:ext uri="{FF2B5EF4-FFF2-40B4-BE49-F238E27FC236}">
                  <a16:creationId xmlns:a16="http://schemas.microsoft.com/office/drawing/2014/main" id="{F5B48631-4001-4A20-A150-8E1A64B30A29}"/>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1" name="Freeform: Shape 1280">
              <a:extLst>
                <a:ext uri="{FF2B5EF4-FFF2-40B4-BE49-F238E27FC236}">
                  <a16:creationId xmlns:a16="http://schemas.microsoft.com/office/drawing/2014/main" id="{090E56FC-49AD-4474-8C5C-53D76555C38E}"/>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2" name="Freeform: Shape 1281">
              <a:extLst>
                <a:ext uri="{FF2B5EF4-FFF2-40B4-BE49-F238E27FC236}">
                  <a16:creationId xmlns:a16="http://schemas.microsoft.com/office/drawing/2014/main" id="{E766FCE5-9A0D-48ED-A919-E54A6D92A8FA}"/>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3" name="Freeform: Shape 1282">
              <a:extLst>
                <a:ext uri="{FF2B5EF4-FFF2-40B4-BE49-F238E27FC236}">
                  <a16:creationId xmlns:a16="http://schemas.microsoft.com/office/drawing/2014/main" id="{ADE37A1F-0DCE-4C8A-A6F0-C1FD3820DE52}"/>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4" name="Freeform: Shape 1283">
              <a:extLst>
                <a:ext uri="{FF2B5EF4-FFF2-40B4-BE49-F238E27FC236}">
                  <a16:creationId xmlns:a16="http://schemas.microsoft.com/office/drawing/2014/main" id="{82059924-B762-4CE6-9019-4D5E878A51F6}"/>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5" name="Freeform: Shape 1284">
              <a:extLst>
                <a:ext uri="{FF2B5EF4-FFF2-40B4-BE49-F238E27FC236}">
                  <a16:creationId xmlns:a16="http://schemas.microsoft.com/office/drawing/2014/main" id="{30C73753-4752-4744-8FC0-F095CB7B02C6}"/>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86" name="Freeform: Shape 1285">
              <a:extLst>
                <a:ext uri="{FF2B5EF4-FFF2-40B4-BE49-F238E27FC236}">
                  <a16:creationId xmlns:a16="http://schemas.microsoft.com/office/drawing/2014/main" id="{FF3150DF-1871-4883-9307-878BD0B64B4B}"/>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287" name="Freeform: Shape 1286">
              <a:extLst>
                <a:ext uri="{FF2B5EF4-FFF2-40B4-BE49-F238E27FC236}">
                  <a16:creationId xmlns:a16="http://schemas.microsoft.com/office/drawing/2014/main" id="{9E3F7FB6-4EF7-4638-89B6-3B88AD2CEA4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1288" name="Freeform: Shape 1287">
              <a:extLst>
                <a:ext uri="{FF2B5EF4-FFF2-40B4-BE49-F238E27FC236}">
                  <a16:creationId xmlns:a16="http://schemas.microsoft.com/office/drawing/2014/main" id="{483B6338-B2AB-41C5-9ECC-0C9CAD5EE585}"/>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1289" name="Freeform: Shape 1288">
              <a:extLst>
                <a:ext uri="{FF2B5EF4-FFF2-40B4-BE49-F238E27FC236}">
                  <a16:creationId xmlns:a16="http://schemas.microsoft.com/office/drawing/2014/main" id="{BDEEA1F1-53F1-47CB-8A7E-07C20F2CDF22}"/>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290" name="Freeform: Shape 1289">
              <a:extLst>
                <a:ext uri="{FF2B5EF4-FFF2-40B4-BE49-F238E27FC236}">
                  <a16:creationId xmlns:a16="http://schemas.microsoft.com/office/drawing/2014/main" id="{5801417F-A4DC-4C3C-88B4-0E1974162038}"/>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1291" name="Freeform: Shape 1290">
              <a:extLst>
                <a:ext uri="{FF2B5EF4-FFF2-40B4-BE49-F238E27FC236}">
                  <a16:creationId xmlns:a16="http://schemas.microsoft.com/office/drawing/2014/main" id="{A104F33F-BCD5-4848-8327-629DA1BD9B7C}"/>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2" name="Freeform: Shape 1291">
              <a:extLst>
                <a:ext uri="{FF2B5EF4-FFF2-40B4-BE49-F238E27FC236}">
                  <a16:creationId xmlns:a16="http://schemas.microsoft.com/office/drawing/2014/main" id="{B63FCE07-A55F-4F40-ADC2-C3BA1EACF12F}"/>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3" name="Freeform: Shape 1292">
              <a:extLst>
                <a:ext uri="{FF2B5EF4-FFF2-40B4-BE49-F238E27FC236}">
                  <a16:creationId xmlns:a16="http://schemas.microsoft.com/office/drawing/2014/main" id="{043486E0-78CC-49FE-B681-B98660C8A230}"/>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4" name="Freeform: Shape 1293">
              <a:extLst>
                <a:ext uri="{FF2B5EF4-FFF2-40B4-BE49-F238E27FC236}">
                  <a16:creationId xmlns:a16="http://schemas.microsoft.com/office/drawing/2014/main" id="{E034D72E-99CC-4DD6-A5DF-E2C89EB47A1A}"/>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5" name="Freeform: Shape 1294">
              <a:extLst>
                <a:ext uri="{FF2B5EF4-FFF2-40B4-BE49-F238E27FC236}">
                  <a16:creationId xmlns:a16="http://schemas.microsoft.com/office/drawing/2014/main" id="{86D5103E-B239-417E-9651-619FC3FDB884}"/>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6" name="Freeform: Shape 1295">
              <a:extLst>
                <a:ext uri="{FF2B5EF4-FFF2-40B4-BE49-F238E27FC236}">
                  <a16:creationId xmlns:a16="http://schemas.microsoft.com/office/drawing/2014/main" id="{AB9C27A1-45F0-4DDF-A843-F22FEAE297CB}"/>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97" name="Freeform: Shape 1296">
              <a:extLst>
                <a:ext uri="{FF2B5EF4-FFF2-40B4-BE49-F238E27FC236}">
                  <a16:creationId xmlns:a16="http://schemas.microsoft.com/office/drawing/2014/main" id="{E44E9B24-2C05-4100-8A8D-3B7B1B2C0292}"/>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1298" name="Freeform: Shape 1297">
              <a:extLst>
                <a:ext uri="{FF2B5EF4-FFF2-40B4-BE49-F238E27FC236}">
                  <a16:creationId xmlns:a16="http://schemas.microsoft.com/office/drawing/2014/main" id="{C7C268BF-A930-4321-986D-94CA52B36614}"/>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1299" name="Freeform: Shape 1298">
              <a:extLst>
                <a:ext uri="{FF2B5EF4-FFF2-40B4-BE49-F238E27FC236}">
                  <a16:creationId xmlns:a16="http://schemas.microsoft.com/office/drawing/2014/main" id="{E70DE8B2-1043-479E-BA1E-53DC6A2863D5}"/>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grpSp>
        <p:nvGrpSpPr>
          <p:cNvPr id="1246" name="Group 1245">
            <a:extLst>
              <a:ext uri="{FF2B5EF4-FFF2-40B4-BE49-F238E27FC236}">
                <a16:creationId xmlns:a16="http://schemas.microsoft.com/office/drawing/2014/main" id="{C7F2B785-5CE2-4DA2-A3C8-65A01D400EEC}"/>
              </a:ext>
            </a:extLst>
          </p:cNvPr>
          <p:cNvGrpSpPr>
            <a:grpSpLocks noChangeAspect="1"/>
          </p:cNvGrpSpPr>
          <p:nvPr/>
        </p:nvGrpSpPr>
        <p:grpSpPr>
          <a:xfrm>
            <a:off x="11766887" y="2293291"/>
            <a:ext cx="312777" cy="265176"/>
            <a:chOff x="1251736" y="3105936"/>
            <a:chExt cx="1189635" cy="1008586"/>
          </a:xfrm>
        </p:grpSpPr>
        <p:sp>
          <p:nvSpPr>
            <p:cNvPr id="1247" name="Freeform: Shape 1246">
              <a:extLst>
                <a:ext uri="{FF2B5EF4-FFF2-40B4-BE49-F238E27FC236}">
                  <a16:creationId xmlns:a16="http://schemas.microsoft.com/office/drawing/2014/main" id="{F7F698FC-6A9B-4593-8D49-22FE52A4F376}"/>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48" name="Freeform: Shape 1247">
              <a:extLst>
                <a:ext uri="{FF2B5EF4-FFF2-40B4-BE49-F238E27FC236}">
                  <a16:creationId xmlns:a16="http://schemas.microsoft.com/office/drawing/2014/main" id="{B8D12663-9E01-4641-805D-69F8815CD62E}"/>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49" name="Freeform: Shape 1248">
              <a:extLst>
                <a:ext uri="{FF2B5EF4-FFF2-40B4-BE49-F238E27FC236}">
                  <a16:creationId xmlns:a16="http://schemas.microsoft.com/office/drawing/2014/main" id="{EF33B310-820D-4975-A1B2-964938A3A982}"/>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0" name="Freeform: Shape 1249">
              <a:extLst>
                <a:ext uri="{FF2B5EF4-FFF2-40B4-BE49-F238E27FC236}">
                  <a16:creationId xmlns:a16="http://schemas.microsoft.com/office/drawing/2014/main" id="{CE229D57-3D1E-4CBB-8D8A-D12B4AA5D462}"/>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1" name="Freeform: Shape 1250">
              <a:extLst>
                <a:ext uri="{FF2B5EF4-FFF2-40B4-BE49-F238E27FC236}">
                  <a16:creationId xmlns:a16="http://schemas.microsoft.com/office/drawing/2014/main" id="{688F6A85-5202-4A6F-B735-8C33613157C2}"/>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2" name="Freeform: Shape 1251">
              <a:extLst>
                <a:ext uri="{FF2B5EF4-FFF2-40B4-BE49-F238E27FC236}">
                  <a16:creationId xmlns:a16="http://schemas.microsoft.com/office/drawing/2014/main" id="{F96DD8D8-1675-489C-94FD-7F89FB47C4D8}"/>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3" name="Freeform: Shape 1252">
              <a:extLst>
                <a:ext uri="{FF2B5EF4-FFF2-40B4-BE49-F238E27FC236}">
                  <a16:creationId xmlns:a16="http://schemas.microsoft.com/office/drawing/2014/main" id="{FE73CD9E-2D12-49FF-9B9B-22B9FC5E0AC0}"/>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4" name="Freeform: Shape 1253">
              <a:extLst>
                <a:ext uri="{FF2B5EF4-FFF2-40B4-BE49-F238E27FC236}">
                  <a16:creationId xmlns:a16="http://schemas.microsoft.com/office/drawing/2014/main" id="{82EFD655-A113-4383-AD26-5DC272634450}"/>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5" name="Freeform: Shape 1254">
              <a:extLst>
                <a:ext uri="{FF2B5EF4-FFF2-40B4-BE49-F238E27FC236}">
                  <a16:creationId xmlns:a16="http://schemas.microsoft.com/office/drawing/2014/main" id="{A8A2A669-2C2A-4530-9205-6CCC7B02D172}"/>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6" name="Freeform: Shape 1255">
              <a:extLst>
                <a:ext uri="{FF2B5EF4-FFF2-40B4-BE49-F238E27FC236}">
                  <a16:creationId xmlns:a16="http://schemas.microsoft.com/office/drawing/2014/main" id="{76F19EC4-3DD8-4E75-989D-1C29EC173E5C}"/>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7" name="Freeform: Shape 1256">
              <a:extLst>
                <a:ext uri="{FF2B5EF4-FFF2-40B4-BE49-F238E27FC236}">
                  <a16:creationId xmlns:a16="http://schemas.microsoft.com/office/drawing/2014/main" id="{067AFBBD-CB34-4CB6-A3E1-B0196572204E}"/>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8" name="Freeform: Shape 1257">
              <a:extLst>
                <a:ext uri="{FF2B5EF4-FFF2-40B4-BE49-F238E27FC236}">
                  <a16:creationId xmlns:a16="http://schemas.microsoft.com/office/drawing/2014/main" id="{EE0C4A2A-4B8D-4828-88E6-791446F72CEF}"/>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59" name="Freeform: Shape 1258">
              <a:extLst>
                <a:ext uri="{FF2B5EF4-FFF2-40B4-BE49-F238E27FC236}">
                  <a16:creationId xmlns:a16="http://schemas.microsoft.com/office/drawing/2014/main" id="{7F4090E3-5D23-4ABE-8058-3BDF233A1318}"/>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0" name="Freeform: Shape 1259">
              <a:extLst>
                <a:ext uri="{FF2B5EF4-FFF2-40B4-BE49-F238E27FC236}">
                  <a16:creationId xmlns:a16="http://schemas.microsoft.com/office/drawing/2014/main" id="{0E1CB03A-BE81-4E60-9ECB-92822041BFFA}"/>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1" name="Freeform: Shape 1260">
              <a:extLst>
                <a:ext uri="{FF2B5EF4-FFF2-40B4-BE49-F238E27FC236}">
                  <a16:creationId xmlns:a16="http://schemas.microsoft.com/office/drawing/2014/main" id="{CA28400B-4229-41F0-B80D-36C90C9EAA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2" name="Freeform: Shape 1261">
              <a:extLst>
                <a:ext uri="{FF2B5EF4-FFF2-40B4-BE49-F238E27FC236}">
                  <a16:creationId xmlns:a16="http://schemas.microsoft.com/office/drawing/2014/main" id="{EEFF08E0-0666-4ABC-8DC6-42C73AA2B751}"/>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3" name="Freeform: Shape 1262">
              <a:extLst>
                <a:ext uri="{FF2B5EF4-FFF2-40B4-BE49-F238E27FC236}">
                  <a16:creationId xmlns:a16="http://schemas.microsoft.com/office/drawing/2014/main" id="{CD73442D-B471-40DB-ACF2-1F836D44D919}"/>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4" name="Freeform: Shape 1263">
              <a:extLst>
                <a:ext uri="{FF2B5EF4-FFF2-40B4-BE49-F238E27FC236}">
                  <a16:creationId xmlns:a16="http://schemas.microsoft.com/office/drawing/2014/main" id="{6C672AAC-9FAC-4D5D-BA49-5B19C4E55BA2}"/>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5" name="Freeform: Shape 1264">
              <a:extLst>
                <a:ext uri="{FF2B5EF4-FFF2-40B4-BE49-F238E27FC236}">
                  <a16:creationId xmlns:a16="http://schemas.microsoft.com/office/drawing/2014/main" id="{F5BF0426-7146-4F00-8BE3-EC14D525F0A8}"/>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6" name="Freeform: Shape 1265">
              <a:extLst>
                <a:ext uri="{FF2B5EF4-FFF2-40B4-BE49-F238E27FC236}">
                  <a16:creationId xmlns:a16="http://schemas.microsoft.com/office/drawing/2014/main" id="{68B5AA48-0FB8-4A97-AD9C-6B8A5A8D06A5}"/>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267" name="Freeform: Shape 1266">
              <a:extLst>
                <a:ext uri="{FF2B5EF4-FFF2-40B4-BE49-F238E27FC236}">
                  <a16:creationId xmlns:a16="http://schemas.microsoft.com/office/drawing/2014/main" id="{1ECA6C35-2988-4C58-8512-0C83267B1295}"/>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chemeClr val="accent2"/>
              </a:solidFill>
              <a:prstDash val="solid"/>
              <a:round/>
            </a:ln>
          </p:spPr>
          <p:txBody>
            <a:bodyPr rtlCol="0" anchor="ctr"/>
            <a:lstStyle/>
            <a:p>
              <a:pPr defTabSz="731504">
                <a:defRPr/>
              </a:pPr>
              <a:endParaRPr lang="en-US" sz="1800">
                <a:solidFill>
                  <a:srgbClr val="FFFFFF"/>
                </a:solidFill>
              </a:endParaRPr>
            </a:p>
          </p:txBody>
        </p:sp>
        <p:sp>
          <p:nvSpPr>
            <p:cNvPr id="1268" name="Freeform: Shape 1267">
              <a:extLst>
                <a:ext uri="{FF2B5EF4-FFF2-40B4-BE49-F238E27FC236}">
                  <a16:creationId xmlns:a16="http://schemas.microsoft.com/office/drawing/2014/main" id="{E5271941-CA20-4918-B1E6-87B092BF50D0}"/>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grpSp>
        <p:nvGrpSpPr>
          <p:cNvPr id="642" name="Group 641">
            <a:extLst>
              <a:ext uri="{FF2B5EF4-FFF2-40B4-BE49-F238E27FC236}">
                <a16:creationId xmlns:a16="http://schemas.microsoft.com/office/drawing/2014/main" id="{075B319B-1267-4656-849E-9FC5AD461B02}"/>
              </a:ext>
            </a:extLst>
          </p:cNvPr>
          <p:cNvGrpSpPr>
            <a:grpSpLocks noChangeAspect="1"/>
          </p:cNvGrpSpPr>
          <p:nvPr/>
        </p:nvGrpSpPr>
        <p:grpSpPr>
          <a:xfrm>
            <a:off x="11112451" y="4859188"/>
            <a:ext cx="1011510" cy="755933"/>
            <a:chOff x="16128616" y="3322519"/>
            <a:chExt cx="562056" cy="420042"/>
          </a:xfrm>
        </p:grpSpPr>
        <p:sp>
          <p:nvSpPr>
            <p:cNvPr id="643" name="Freeform: Shape 642">
              <a:extLst>
                <a:ext uri="{FF2B5EF4-FFF2-40B4-BE49-F238E27FC236}">
                  <a16:creationId xmlns:a16="http://schemas.microsoft.com/office/drawing/2014/main" id="{059DD479-BBE9-433C-8529-AF26B9B8B985}"/>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endParaRPr lang="en-US" sz="3400"/>
            </a:p>
          </p:txBody>
        </p:sp>
        <p:sp>
          <p:nvSpPr>
            <p:cNvPr id="644" name="Freeform: Shape 643">
              <a:extLst>
                <a:ext uri="{FF2B5EF4-FFF2-40B4-BE49-F238E27FC236}">
                  <a16:creationId xmlns:a16="http://schemas.microsoft.com/office/drawing/2014/main" id="{AEE6B1AF-AFCA-4E90-81CD-E65ECE1E7EA3}"/>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endParaRPr lang="en-US" sz="3400" dirty="0"/>
            </a:p>
          </p:txBody>
        </p:sp>
        <p:sp>
          <p:nvSpPr>
            <p:cNvPr id="645" name="Freeform: Shape 644">
              <a:extLst>
                <a:ext uri="{FF2B5EF4-FFF2-40B4-BE49-F238E27FC236}">
                  <a16:creationId xmlns:a16="http://schemas.microsoft.com/office/drawing/2014/main" id="{4D8049CD-77BC-4F97-AFC3-06377CF35E47}"/>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endParaRPr lang="en-US" sz="3400"/>
            </a:p>
          </p:txBody>
        </p:sp>
        <p:sp>
          <p:nvSpPr>
            <p:cNvPr id="646" name="Freeform: Shape 645">
              <a:extLst>
                <a:ext uri="{FF2B5EF4-FFF2-40B4-BE49-F238E27FC236}">
                  <a16:creationId xmlns:a16="http://schemas.microsoft.com/office/drawing/2014/main" id="{52B6F6B1-A92F-4897-BAB7-0D99F0D71E0E}"/>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endParaRPr lang="en-US" sz="3400"/>
            </a:p>
          </p:txBody>
        </p:sp>
        <p:sp>
          <p:nvSpPr>
            <p:cNvPr id="647" name="Freeform: Shape 646">
              <a:extLst>
                <a:ext uri="{FF2B5EF4-FFF2-40B4-BE49-F238E27FC236}">
                  <a16:creationId xmlns:a16="http://schemas.microsoft.com/office/drawing/2014/main" id="{88F58B60-EE84-4AEC-A062-F307ABDA7807}"/>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endParaRPr lang="en-US" sz="3400"/>
            </a:p>
          </p:txBody>
        </p:sp>
        <p:sp>
          <p:nvSpPr>
            <p:cNvPr id="648" name="Freeform: Shape 647">
              <a:extLst>
                <a:ext uri="{FF2B5EF4-FFF2-40B4-BE49-F238E27FC236}">
                  <a16:creationId xmlns:a16="http://schemas.microsoft.com/office/drawing/2014/main" id="{B939B1FD-01A3-4846-86F0-6D6F723E295D}"/>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49" name="Freeform: Shape 648">
              <a:extLst>
                <a:ext uri="{FF2B5EF4-FFF2-40B4-BE49-F238E27FC236}">
                  <a16:creationId xmlns:a16="http://schemas.microsoft.com/office/drawing/2014/main" id="{7831C95A-4F05-469B-AC19-B468872F6905}"/>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0" name="Freeform: Shape 649">
              <a:extLst>
                <a:ext uri="{FF2B5EF4-FFF2-40B4-BE49-F238E27FC236}">
                  <a16:creationId xmlns:a16="http://schemas.microsoft.com/office/drawing/2014/main" id="{F6DE042D-A597-4BE6-8D74-DC990BD50C02}"/>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1" name="Freeform: Shape 650">
              <a:extLst>
                <a:ext uri="{FF2B5EF4-FFF2-40B4-BE49-F238E27FC236}">
                  <a16:creationId xmlns:a16="http://schemas.microsoft.com/office/drawing/2014/main" id="{6A05AA07-3B2B-4516-AE66-CC84C56F056C}"/>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2" name="Freeform: Shape 651">
              <a:extLst>
                <a:ext uri="{FF2B5EF4-FFF2-40B4-BE49-F238E27FC236}">
                  <a16:creationId xmlns:a16="http://schemas.microsoft.com/office/drawing/2014/main" id="{18A1F4A9-F842-4C3F-8B6C-86F39088A792}"/>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3" name="Freeform: Shape 652">
              <a:extLst>
                <a:ext uri="{FF2B5EF4-FFF2-40B4-BE49-F238E27FC236}">
                  <a16:creationId xmlns:a16="http://schemas.microsoft.com/office/drawing/2014/main" id="{E8FFB9BC-0816-40AB-8C2D-F643D6697AFF}"/>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4" name="Freeform: Shape 653">
              <a:extLst>
                <a:ext uri="{FF2B5EF4-FFF2-40B4-BE49-F238E27FC236}">
                  <a16:creationId xmlns:a16="http://schemas.microsoft.com/office/drawing/2014/main" id="{E88BDAA9-9DC7-4096-8531-0E0F18C32840}"/>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5" name="Freeform: Shape 654">
              <a:extLst>
                <a:ext uri="{FF2B5EF4-FFF2-40B4-BE49-F238E27FC236}">
                  <a16:creationId xmlns:a16="http://schemas.microsoft.com/office/drawing/2014/main" id="{0833D9A5-2F5F-40FB-AFE2-F35214F75C65}"/>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6" name="Freeform: Shape 655">
              <a:extLst>
                <a:ext uri="{FF2B5EF4-FFF2-40B4-BE49-F238E27FC236}">
                  <a16:creationId xmlns:a16="http://schemas.microsoft.com/office/drawing/2014/main" id="{EC5BACF0-841A-4097-9EBA-D77A36ACC5F1}"/>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3400">
                <a:solidFill>
                  <a:schemeClr val="accent1"/>
                </a:solidFill>
              </a:endParaRPr>
            </a:p>
          </p:txBody>
        </p:sp>
        <p:sp>
          <p:nvSpPr>
            <p:cNvPr id="657" name="Freeform: Shape 656">
              <a:extLst>
                <a:ext uri="{FF2B5EF4-FFF2-40B4-BE49-F238E27FC236}">
                  <a16:creationId xmlns:a16="http://schemas.microsoft.com/office/drawing/2014/main" id="{910B1FD6-06E0-4413-B7CA-09FE96B79F4A}"/>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58" name="Freeform: Shape 657">
              <a:extLst>
                <a:ext uri="{FF2B5EF4-FFF2-40B4-BE49-F238E27FC236}">
                  <a16:creationId xmlns:a16="http://schemas.microsoft.com/office/drawing/2014/main" id="{6E400DE5-5806-492D-A93C-8BE60E4CA4DB}"/>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endParaRPr lang="en-US" sz="3400"/>
            </a:p>
          </p:txBody>
        </p:sp>
        <p:sp>
          <p:nvSpPr>
            <p:cNvPr id="659" name="Freeform: Shape 658">
              <a:extLst>
                <a:ext uri="{FF2B5EF4-FFF2-40B4-BE49-F238E27FC236}">
                  <a16:creationId xmlns:a16="http://schemas.microsoft.com/office/drawing/2014/main" id="{F809CE46-3213-4B31-B36B-7E65DF2383FE}"/>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0" name="Freeform: Shape 659">
              <a:extLst>
                <a:ext uri="{FF2B5EF4-FFF2-40B4-BE49-F238E27FC236}">
                  <a16:creationId xmlns:a16="http://schemas.microsoft.com/office/drawing/2014/main" id="{2FD75703-C986-424F-8F20-476C83C8BC16}"/>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endParaRPr lang="en-US" sz="3400"/>
            </a:p>
          </p:txBody>
        </p:sp>
        <p:sp>
          <p:nvSpPr>
            <p:cNvPr id="661" name="Freeform: Shape 660">
              <a:extLst>
                <a:ext uri="{FF2B5EF4-FFF2-40B4-BE49-F238E27FC236}">
                  <a16:creationId xmlns:a16="http://schemas.microsoft.com/office/drawing/2014/main" id="{99C0D971-A284-4B83-9346-DA6EEDEB1E5B}"/>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2" name="Freeform: Shape 661">
              <a:extLst>
                <a:ext uri="{FF2B5EF4-FFF2-40B4-BE49-F238E27FC236}">
                  <a16:creationId xmlns:a16="http://schemas.microsoft.com/office/drawing/2014/main" id="{F990DABD-A0FD-4B72-91F2-155685593EA5}"/>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3" name="Freeform: Shape 662">
              <a:extLst>
                <a:ext uri="{FF2B5EF4-FFF2-40B4-BE49-F238E27FC236}">
                  <a16:creationId xmlns:a16="http://schemas.microsoft.com/office/drawing/2014/main" id="{32402811-F5D6-4705-8819-7C073EBAF4A0}"/>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endParaRPr lang="en-US" sz="3400"/>
            </a:p>
          </p:txBody>
        </p:sp>
        <p:sp>
          <p:nvSpPr>
            <p:cNvPr id="664" name="Freeform: Shape 663">
              <a:extLst>
                <a:ext uri="{FF2B5EF4-FFF2-40B4-BE49-F238E27FC236}">
                  <a16:creationId xmlns:a16="http://schemas.microsoft.com/office/drawing/2014/main" id="{7606DB55-4AB9-4F20-83B4-F4A0E7B24250}"/>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5" name="Freeform: Shape 664">
              <a:extLst>
                <a:ext uri="{FF2B5EF4-FFF2-40B4-BE49-F238E27FC236}">
                  <a16:creationId xmlns:a16="http://schemas.microsoft.com/office/drawing/2014/main" id="{D8A34843-24F5-4C61-8252-F676F77C615E}"/>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6" name="Freeform: Shape 665">
              <a:extLst>
                <a:ext uri="{FF2B5EF4-FFF2-40B4-BE49-F238E27FC236}">
                  <a16:creationId xmlns:a16="http://schemas.microsoft.com/office/drawing/2014/main" id="{1BA0D73D-E2D7-44CB-8F85-6278CD1459DE}"/>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7" name="Freeform: Shape 666">
              <a:extLst>
                <a:ext uri="{FF2B5EF4-FFF2-40B4-BE49-F238E27FC236}">
                  <a16:creationId xmlns:a16="http://schemas.microsoft.com/office/drawing/2014/main" id="{14060813-3795-4E6A-B9FD-53E89ABFD4D4}"/>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endParaRPr lang="en-US" sz="3400"/>
            </a:p>
          </p:txBody>
        </p:sp>
        <p:sp>
          <p:nvSpPr>
            <p:cNvPr id="668" name="Freeform: Shape 667">
              <a:extLst>
                <a:ext uri="{FF2B5EF4-FFF2-40B4-BE49-F238E27FC236}">
                  <a16:creationId xmlns:a16="http://schemas.microsoft.com/office/drawing/2014/main" id="{5BF76A0C-EF87-4F18-BDA1-F49C7475E8EA}"/>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endParaRPr lang="en-US" sz="3400"/>
            </a:p>
          </p:txBody>
        </p:sp>
        <p:sp>
          <p:nvSpPr>
            <p:cNvPr id="669" name="Freeform: Shape 668">
              <a:extLst>
                <a:ext uri="{FF2B5EF4-FFF2-40B4-BE49-F238E27FC236}">
                  <a16:creationId xmlns:a16="http://schemas.microsoft.com/office/drawing/2014/main" id="{40695288-B007-4EB7-9D7F-8D02323EFC92}"/>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0" name="Freeform: Shape 669">
              <a:extLst>
                <a:ext uri="{FF2B5EF4-FFF2-40B4-BE49-F238E27FC236}">
                  <a16:creationId xmlns:a16="http://schemas.microsoft.com/office/drawing/2014/main" id="{C05C0947-67E0-44C1-9506-DFB5C57DBDA7}"/>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1" name="Freeform: Shape 670">
              <a:extLst>
                <a:ext uri="{FF2B5EF4-FFF2-40B4-BE49-F238E27FC236}">
                  <a16:creationId xmlns:a16="http://schemas.microsoft.com/office/drawing/2014/main" id="{84ABA399-7664-46E8-A6AE-F8A31004C71B}"/>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2" name="Freeform: Shape 671">
              <a:extLst>
                <a:ext uri="{FF2B5EF4-FFF2-40B4-BE49-F238E27FC236}">
                  <a16:creationId xmlns:a16="http://schemas.microsoft.com/office/drawing/2014/main" id="{4A469963-A3C1-42FD-8DC8-2A0522418E0B}"/>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3" name="Freeform: Shape 672">
              <a:extLst>
                <a:ext uri="{FF2B5EF4-FFF2-40B4-BE49-F238E27FC236}">
                  <a16:creationId xmlns:a16="http://schemas.microsoft.com/office/drawing/2014/main" id="{BD27B63C-38FC-4CA8-84D1-EDD52F1D005C}"/>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4" name="Freeform: Shape 673">
              <a:extLst>
                <a:ext uri="{FF2B5EF4-FFF2-40B4-BE49-F238E27FC236}">
                  <a16:creationId xmlns:a16="http://schemas.microsoft.com/office/drawing/2014/main" id="{EA4BEACB-888A-4D0A-8993-93456BCF44E0}"/>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sp>
          <p:nvSpPr>
            <p:cNvPr id="675" name="Freeform: Shape 674">
              <a:extLst>
                <a:ext uri="{FF2B5EF4-FFF2-40B4-BE49-F238E27FC236}">
                  <a16:creationId xmlns:a16="http://schemas.microsoft.com/office/drawing/2014/main" id="{327521A0-A418-4546-92CF-9B06EA58CB10}"/>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3400"/>
            </a:p>
          </p:txBody>
        </p:sp>
      </p:grpSp>
      <p:sp>
        <p:nvSpPr>
          <p:cNvPr id="570" name="TextBox 569">
            <a:extLst>
              <a:ext uri="{FF2B5EF4-FFF2-40B4-BE49-F238E27FC236}">
                <a16:creationId xmlns:a16="http://schemas.microsoft.com/office/drawing/2014/main" id="{9A3C6F80-AD9B-9B42-BD74-F1B54A5A4C1D}"/>
              </a:ext>
            </a:extLst>
          </p:cNvPr>
          <p:cNvSpPr txBox="1"/>
          <p:nvPr/>
        </p:nvSpPr>
        <p:spPr>
          <a:xfrm>
            <a:off x="2074975" y="5456324"/>
            <a:ext cx="1841896" cy="292388"/>
          </a:xfrm>
          <a:prstGeom prst="rect">
            <a:avLst/>
          </a:prstGeom>
          <a:noFill/>
        </p:spPr>
        <p:txBody>
          <a:bodyPr wrap="square" rtlCol="0">
            <a:spAutoFit/>
          </a:bodyPr>
          <a:lstStyle/>
          <a:p>
            <a:pPr algn="ctr" defTabSz="1097258">
              <a:defRPr/>
            </a:pPr>
            <a:r>
              <a:rPr lang="en-US" sz="1300" dirty="0">
                <a:solidFill>
                  <a:srgbClr val="FFFFFF"/>
                </a:solidFill>
                <a:latin typeface="Amazon Ember" panose="02000000000000000000" pitchFamily="2" charset="0"/>
                <a:ea typeface="Amazon Ember" panose="02000000000000000000" pitchFamily="2" charset="0"/>
              </a:rPr>
              <a:t>Immersion day</a:t>
            </a:r>
          </a:p>
        </p:txBody>
      </p:sp>
      <p:grpSp>
        <p:nvGrpSpPr>
          <p:cNvPr id="14" name="Group 13">
            <a:extLst>
              <a:ext uri="{FF2B5EF4-FFF2-40B4-BE49-F238E27FC236}">
                <a16:creationId xmlns:a16="http://schemas.microsoft.com/office/drawing/2014/main" id="{59D17D10-30CE-E346-A832-4881F37C05BC}"/>
              </a:ext>
            </a:extLst>
          </p:cNvPr>
          <p:cNvGrpSpPr/>
          <p:nvPr/>
        </p:nvGrpSpPr>
        <p:grpSpPr>
          <a:xfrm>
            <a:off x="1639604" y="3272042"/>
            <a:ext cx="1112123" cy="1112123"/>
            <a:chOff x="1912629" y="3417968"/>
            <a:chExt cx="1112123" cy="1112123"/>
          </a:xfrm>
        </p:grpSpPr>
        <p:pic>
          <p:nvPicPr>
            <p:cNvPr id="4" name="Graphic 3">
              <a:extLst>
                <a:ext uri="{FF2B5EF4-FFF2-40B4-BE49-F238E27FC236}">
                  <a16:creationId xmlns:a16="http://schemas.microsoft.com/office/drawing/2014/main" id="{A1BA1BB0-75B3-244B-9BBF-974D027AF5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2629" y="3417968"/>
              <a:ext cx="1112123" cy="1112123"/>
            </a:xfrm>
            <a:prstGeom prst="rect">
              <a:avLst/>
            </a:prstGeom>
          </p:spPr>
        </p:pic>
        <p:sp>
          <p:nvSpPr>
            <p:cNvPr id="10" name="Rectangle 9">
              <a:extLst>
                <a:ext uri="{FF2B5EF4-FFF2-40B4-BE49-F238E27FC236}">
                  <a16:creationId xmlns:a16="http://schemas.microsoft.com/office/drawing/2014/main" id="{6B131D50-1EA7-5742-8FDC-3933760395E3}"/>
                </a:ext>
              </a:extLst>
            </p:cNvPr>
            <p:cNvSpPr/>
            <p:nvPr/>
          </p:nvSpPr>
          <p:spPr>
            <a:xfrm>
              <a:off x="2178618" y="36053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1" name="Rectangle 570">
              <a:extLst>
                <a:ext uri="{FF2B5EF4-FFF2-40B4-BE49-F238E27FC236}">
                  <a16:creationId xmlns:a16="http://schemas.microsoft.com/office/drawing/2014/main" id="{503B44A2-9469-3347-AC4F-F6D5222892BC}"/>
                </a:ext>
              </a:extLst>
            </p:cNvPr>
            <p:cNvSpPr/>
            <p:nvPr/>
          </p:nvSpPr>
          <p:spPr>
            <a:xfrm>
              <a:off x="2283393" y="37101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2" name="Rectangle 571">
              <a:extLst>
                <a:ext uri="{FF2B5EF4-FFF2-40B4-BE49-F238E27FC236}">
                  <a16:creationId xmlns:a16="http://schemas.microsoft.com/office/drawing/2014/main" id="{47AFE73E-6964-E646-A8CB-07DBEFB12ACC}"/>
                </a:ext>
              </a:extLst>
            </p:cNvPr>
            <p:cNvSpPr/>
            <p:nvPr/>
          </p:nvSpPr>
          <p:spPr>
            <a:xfrm>
              <a:off x="2378643" y="37228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3" name="Rectangle 572">
              <a:extLst>
                <a:ext uri="{FF2B5EF4-FFF2-40B4-BE49-F238E27FC236}">
                  <a16:creationId xmlns:a16="http://schemas.microsoft.com/office/drawing/2014/main" id="{65C2FBBE-4884-D543-B5A7-FCE6ABF1CD6D}"/>
                </a:ext>
              </a:extLst>
            </p:cNvPr>
            <p:cNvSpPr/>
            <p:nvPr/>
          </p:nvSpPr>
          <p:spPr>
            <a:xfrm>
              <a:off x="2448493" y="36434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4" name="Rectangle 573">
              <a:extLst>
                <a:ext uri="{FF2B5EF4-FFF2-40B4-BE49-F238E27FC236}">
                  <a16:creationId xmlns:a16="http://schemas.microsoft.com/office/drawing/2014/main" id="{3AEE10ED-EC5D-FF47-9E7D-69DA6AB7D56A}"/>
                </a:ext>
              </a:extLst>
            </p:cNvPr>
            <p:cNvSpPr/>
            <p:nvPr/>
          </p:nvSpPr>
          <p:spPr>
            <a:xfrm>
              <a:off x="2504464" y="3765305"/>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5" name="Rectangle 574">
              <a:extLst>
                <a:ext uri="{FF2B5EF4-FFF2-40B4-BE49-F238E27FC236}">
                  <a16:creationId xmlns:a16="http://schemas.microsoft.com/office/drawing/2014/main" id="{072F3D00-2EA0-884C-8692-EFE0C8FABF51}"/>
                </a:ext>
              </a:extLst>
            </p:cNvPr>
            <p:cNvSpPr/>
            <p:nvPr/>
          </p:nvSpPr>
          <p:spPr>
            <a:xfrm>
              <a:off x="2425089" y="3788347"/>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6" name="Rectangle 575">
              <a:extLst>
                <a:ext uri="{FF2B5EF4-FFF2-40B4-BE49-F238E27FC236}">
                  <a16:creationId xmlns:a16="http://schemas.microsoft.com/office/drawing/2014/main" id="{EBC538E6-E6D7-9442-A351-0FC576BB7D68}"/>
                </a:ext>
              </a:extLst>
            </p:cNvPr>
            <p:cNvSpPr/>
            <p:nvPr/>
          </p:nvSpPr>
          <p:spPr>
            <a:xfrm>
              <a:off x="2331018" y="380222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7" name="Rectangle 576">
              <a:extLst>
                <a:ext uri="{FF2B5EF4-FFF2-40B4-BE49-F238E27FC236}">
                  <a16:creationId xmlns:a16="http://schemas.microsoft.com/office/drawing/2014/main" id="{3B869351-132F-0F41-8524-A7E885F8E441}"/>
                </a:ext>
              </a:extLst>
            </p:cNvPr>
            <p:cNvSpPr/>
            <p:nvPr/>
          </p:nvSpPr>
          <p:spPr>
            <a:xfrm>
              <a:off x="2240849" y="385065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78" name="Rectangle 577">
              <a:extLst>
                <a:ext uri="{FF2B5EF4-FFF2-40B4-BE49-F238E27FC236}">
                  <a16:creationId xmlns:a16="http://schemas.microsoft.com/office/drawing/2014/main" id="{68117340-64D2-E14C-8E58-B125A6C04206}"/>
                </a:ext>
              </a:extLst>
            </p:cNvPr>
            <p:cNvSpPr/>
            <p:nvPr/>
          </p:nvSpPr>
          <p:spPr>
            <a:xfrm>
              <a:off x="2317049" y="392050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grpSp>
        <p:nvGrpSpPr>
          <p:cNvPr id="12" name="Group 11"/>
          <p:cNvGrpSpPr/>
          <p:nvPr/>
        </p:nvGrpSpPr>
        <p:grpSpPr>
          <a:xfrm>
            <a:off x="4212202" y="4114801"/>
            <a:ext cx="1294300" cy="1896829"/>
            <a:chOff x="3510167" y="3429000"/>
            <a:chExt cx="1078583" cy="1580691"/>
          </a:xfrm>
        </p:grpSpPr>
        <p:sp>
          <p:nvSpPr>
            <p:cNvPr id="3" name="Rounded Rectangle 2">
              <a:extLst>
                <a:ext uri="{FF2B5EF4-FFF2-40B4-BE49-F238E27FC236}">
                  <a16:creationId xmlns:a16="http://schemas.microsoft.com/office/drawing/2014/main" id="{44910735-4894-1B4F-9063-A073AC2ED5FE}"/>
                </a:ext>
              </a:extLst>
            </p:cNvPr>
            <p:cNvSpPr/>
            <p:nvPr/>
          </p:nvSpPr>
          <p:spPr>
            <a:xfrm>
              <a:off x="3510167" y="3429000"/>
              <a:ext cx="1078583" cy="1264743"/>
            </a:xfrm>
            <a:prstGeom prst="roundRect">
              <a:avLst/>
            </a:prstGeom>
            <a:noFill/>
            <a:ln w="9525" cap="flat" cmpd="sng" algn="ctr">
              <a:solidFill>
                <a:srgbClr val="A166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7" name="TextBox 6">
              <a:extLst>
                <a:ext uri="{FF2B5EF4-FFF2-40B4-BE49-F238E27FC236}">
                  <a16:creationId xmlns:a16="http://schemas.microsoft.com/office/drawing/2014/main" id="{02E5BB44-44AB-E944-B515-6A1673378DB8}"/>
                </a:ext>
              </a:extLst>
            </p:cNvPr>
            <p:cNvSpPr txBox="1"/>
            <p:nvPr/>
          </p:nvSpPr>
          <p:spPr>
            <a:xfrm>
              <a:off x="3792000" y="4778858"/>
              <a:ext cx="554639" cy="230833"/>
            </a:xfrm>
            <a:prstGeom prst="rect">
              <a:avLst/>
            </a:prstGeom>
            <a:noFill/>
            <a:ln>
              <a:noFill/>
            </a:ln>
          </p:spPr>
          <p:txBody>
            <a:bodyPr wrap="none" rtlCol="0">
              <a:spAutoFit/>
            </a:bodyPr>
            <a:lstStyle/>
            <a:p>
              <a:r>
                <a:rPr lang="en-US" sz="1200" dirty="0"/>
                <a:t>People</a:t>
              </a:r>
            </a:p>
          </p:txBody>
        </p:sp>
      </p:grpSp>
      <p:grpSp>
        <p:nvGrpSpPr>
          <p:cNvPr id="11" name="Group 10"/>
          <p:cNvGrpSpPr/>
          <p:nvPr/>
        </p:nvGrpSpPr>
        <p:grpSpPr>
          <a:xfrm>
            <a:off x="5666902" y="4113942"/>
            <a:ext cx="3949361" cy="1916738"/>
            <a:chOff x="4722418" y="3428285"/>
            <a:chExt cx="3291134" cy="1597282"/>
          </a:xfrm>
        </p:grpSpPr>
        <p:sp>
          <p:nvSpPr>
            <p:cNvPr id="579" name="Rounded Rectangle 578">
              <a:extLst>
                <a:ext uri="{FF2B5EF4-FFF2-40B4-BE49-F238E27FC236}">
                  <a16:creationId xmlns:a16="http://schemas.microsoft.com/office/drawing/2014/main" id="{D292A479-3251-3E4F-AC4B-6BA876C388E0}"/>
                </a:ext>
              </a:extLst>
            </p:cNvPr>
            <p:cNvSpPr/>
            <p:nvPr/>
          </p:nvSpPr>
          <p:spPr>
            <a:xfrm>
              <a:off x="4722418" y="3428285"/>
              <a:ext cx="3291134" cy="1264743"/>
            </a:xfrm>
            <a:prstGeom prst="roundRect">
              <a:avLst/>
            </a:prstGeom>
            <a:noFill/>
            <a:ln w="9525" cap="flat" cmpd="sng" algn="ctr">
              <a:solidFill>
                <a:srgbClr val="A166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582" name="TextBox 581">
              <a:extLst>
                <a:ext uri="{FF2B5EF4-FFF2-40B4-BE49-F238E27FC236}">
                  <a16:creationId xmlns:a16="http://schemas.microsoft.com/office/drawing/2014/main" id="{E1DC8D5C-A3E6-3049-943B-9103C9A1A173}"/>
                </a:ext>
              </a:extLst>
            </p:cNvPr>
            <p:cNvSpPr txBox="1"/>
            <p:nvPr/>
          </p:nvSpPr>
          <p:spPr>
            <a:xfrm>
              <a:off x="6147124" y="4794734"/>
              <a:ext cx="670857" cy="230833"/>
            </a:xfrm>
            <a:prstGeom prst="rect">
              <a:avLst/>
            </a:prstGeom>
            <a:noFill/>
            <a:ln>
              <a:noFill/>
            </a:ln>
          </p:spPr>
          <p:txBody>
            <a:bodyPr wrap="none" rtlCol="0">
              <a:spAutoFit/>
            </a:bodyPr>
            <a:lstStyle/>
            <a:p>
              <a:r>
                <a:rPr lang="en-US" sz="1200" dirty="0"/>
                <a:t>Platform</a:t>
              </a:r>
            </a:p>
          </p:txBody>
        </p:sp>
      </p:grpSp>
      <p:grpSp>
        <p:nvGrpSpPr>
          <p:cNvPr id="5" name="Group 4"/>
          <p:cNvGrpSpPr/>
          <p:nvPr/>
        </p:nvGrpSpPr>
        <p:grpSpPr>
          <a:xfrm>
            <a:off x="4194422" y="2153937"/>
            <a:ext cx="4062058" cy="1845500"/>
            <a:chOff x="3495351" y="1794947"/>
            <a:chExt cx="3385048" cy="1537917"/>
          </a:xfrm>
        </p:grpSpPr>
        <p:sp>
          <p:nvSpPr>
            <p:cNvPr id="569" name="Rounded Rectangle 568">
              <a:extLst>
                <a:ext uri="{FF2B5EF4-FFF2-40B4-BE49-F238E27FC236}">
                  <a16:creationId xmlns:a16="http://schemas.microsoft.com/office/drawing/2014/main" id="{98F365EC-729F-F544-91A7-C934A57A7190}"/>
                </a:ext>
              </a:extLst>
            </p:cNvPr>
            <p:cNvSpPr/>
            <p:nvPr/>
          </p:nvSpPr>
          <p:spPr>
            <a:xfrm>
              <a:off x="3495351" y="2025780"/>
              <a:ext cx="3385048" cy="1307084"/>
            </a:xfrm>
            <a:prstGeom prst="roundRect">
              <a:avLst/>
            </a:prstGeom>
            <a:noFill/>
            <a:ln w="9525" cap="flat" cmpd="sng" algn="ctr">
              <a:solidFill>
                <a:srgbClr val="A166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583" name="TextBox 582">
              <a:extLst>
                <a:ext uri="{FF2B5EF4-FFF2-40B4-BE49-F238E27FC236}">
                  <a16:creationId xmlns:a16="http://schemas.microsoft.com/office/drawing/2014/main" id="{9904FCF2-8A27-8B45-9D54-8CB32305CC7A}"/>
                </a:ext>
              </a:extLst>
            </p:cNvPr>
            <p:cNvSpPr txBox="1"/>
            <p:nvPr/>
          </p:nvSpPr>
          <p:spPr>
            <a:xfrm>
              <a:off x="4760750" y="1794947"/>
              <a:ext cx="669521" cy="230833"/>
            </a:xfrm>
            <a:prstGeom prst="rect">
              <a:avLst/>
            </a:prstGeom>
            <a:noFill/>
            <a:ln>
              <a:noFill/>
            </a:ln>
          </p:spPr>
          <p:txBody>
            <a:bodyPr wrap="none" rtlCol="0">
              <a:spAutoFit/>
            </a:bodyPr>
            <a:lstStyle/>
            <a:p>
              <a:r>
                <a:rPr lang="en-US" sz="1200" dirty="0"/>
                <a:t>Portfolio</a:t>
              </a:r>
            </a:p>
          </p:txBody>
        </p:sp>
      </p:grpSp>
      <p:grpSp>
        <p:nvGrpSpPr>
          <p:cNvPr id="9" name="Group 8"/>
          <p:cNvGrpSpPr/>
          <p:nvPr/>
        </p:nvGrpSpPr>
        <p:grpSpPr>
          <a:xfrm>
            <a:off x="8395746" y="2109389"/>
            <a:ext cx="1244610" cy="1890048"/>
            <a:chOff x="6996455" y="1757824"/>
            <a:chExt cx="1037175" cy="1575040"/>
          </a:xfrm>
        </p:grpSpPr>
        <p:sp>
          <p:nvSpPr>
            <p:cNvPr id="581" name="Rounded Rectangle 580">
              <a:extLst>
                <a:ext uri="{FF2B5EF4-FFF2-40B4-BE49-F238E27FC236}">
                  <a16:creationId xmlns:a16="http://schemas.microsoft.com/office/drawing/2014/main" id="{36B12DEB-0880-DE44-AE07-E28570C1F3A8}"/>
                </a:ext>
              </a:extLst>
            </p:cNvPr>
            <p:cNvSpPr/>
            <p:nvPr/>
          </p:nvSpPr>
          <p:spPr>
            <a:xfrm>
              <a:off x="6996455" y="2025781"/>
              <a:ext cx="1037175" cy="1307083"/>
            </a:xfrm>
            <a:prstGeom prst="roundRect">
              <a:avLst/>
            </a:prstGeom>
            <a:noFill/>
            <a:ln w="9525" cap="flat" cmpd="sng" algn="ctr">
              <a:solidFill>
                <a:srgbClr val="A166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520" dirty="0"/>
            </a:p>
          </p:txBody>
        </p:sp>
        <p:sp>
          <p:nvSpPr>
            <p:cNvPr id="584" name="TextBox 583">
              <a:extLst>
                <a:ext uri="{FF2B5EF4-FFF2-40B4-BE49-F238E27FC236}">
                  <a16:creationId xmlns:a16="http://schemas.microsoft.com/office/drawing/2014/main" id="{9067511C-35FF-2849-83BA-D5CE0B06F2BA}"/>
                </a:ext>
              </a:extLst>
            </p:cNvPr>
            <p:cNvSpPr txBox="1"/>
            <p:nvPr/>
          </p:nvSpPr>
          <p:spPr>
            <a:xfrm>
              <a:off x="7173194" y="1757824"/>
              <a:ext cx="602729" cy="230833"/>
            </a:xfrm>
            <a:prstGeom prst="rect">
              <a:avLst/>
            </a:prstGeom>
            <a:noFill/>
            <a:ln>
              <a:noFill/>
            </a:ln>
          </p:spPr>
          <p:txBody>
            <a:bodyPr wrap="none" rtlCol="0">
              <a:spAutoFit/>
            </a:bodyPr>
            <a:lstStyle/>
            <a:p>
              <a:r>
                <a:rPr lang="en-US" sz="1200" dirty="0"/>
                <a:t>Migrate</a:t>
              </a:r>
            </a:p>
          </p:txBody>
        </p:sp>
      </p:grpSp>
      <p:grpSp>
        <p:nvGrpSpPr>
          <p:cNvPr id="585" name="Group 584">
            <a:extLst>
              <a:ext uri="{FF2B5EF4-FFF2-40B4-BE49-F238E27FC236}">
                <a16:creationId xmlns:a16="http://schemas.microsoft.com/office/drawing/2014/main" id="{5616833E-622D-8D4F-B596-7096F1732E68}"/>
              </a:ext>
            </a:extLst>
          </p:cNvPr>
          <p:cNvGrpSpPr>
            <a:grpSpLocks noChangeAspect="1"/>
          </p:cNvGrpSpPr>
          <p:nvPr/>
        </p:nvGrpSpPr>
        <p:grpSpPr>
          <a:xfrm>
            <a:off x="12075027" y="2780045"/>
            <a:ext cx="327769" cy="329184"/>
            <a:chOff x="3853940" y="3046180"/>
            <a:chExt cx="1239926" cy="1245279"/>
          </a:xfrm>
        </p:grpSpPr>
        <p:sp>
          <p:nvSpPr>
            <p:cNvPr id="586" name="Freeform: Shape 1268">
              <a:extLst>
                <a:ext uri="{FF2B5EF4-FFF2-40B4-BE49-F238E27FC236}">
                  <a16:creationId xmlns:a16="http://schemas.microsoft.com/office/drawing/2014/main" id="{3BC40A30-B2ED-8643-B5E4-44DF97635BE8}"/>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87" name="Freeform: Shape 1269">
              <a:extLst>
                <a:ext uri="{FF2B5EF4-FFF2-40B4-BE49-F238E27FC236}">
                  <a16:creationId xmlns:a16="http://schemas.microsoft.com/office/drawing/2014/main" id="{3E5F1707-5071-C045-AF1D-F39E398BF2C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88" name="Freeform: Shape 1270">
              <a:extLst>
                <a:ext uri="{FF2B5EF4-FFF2-40B4-BE49-F238E27FC236}">
                  <a16:creationId xmlns:a16="http://schemas.microsoft.com/office/drawing/2014/main" id="{9AEC2083-8E76-9B4A-AEBD-3B1F379FF41E}"/>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89" name="Freeform: Shape 1271">
              <a:extLst>
                <a:ext uri="{FF2B5EF4-FFF2-40B4-BE49-F238E27FC236}">
                  <a16:creationId xmlns:a16="http://schemas.microsoft.com/office/drawing/2014/main" id="{645D85F3-00EA-2B40-AEC5-87DF70C00A7A}"/>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90" name="Freeform: Shape 1272">
              <a:extLst>
                <a:ext uri="{FF2B5EF4-FFF2-40B4-BE49-F238E27FC236}">
                  <a16:creationId xmlns:a16="http://schemas.microsoft.com/office/drawing/2014/main" id="{BC7DBCA0-C747-754F-8698-3E744DBCC4C1}"/>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591" name="Freeform: Shape 1273">
              <a:extLst>
                <a:ext uri="{FF2B5EF4-FFF2-40B4-BE49-F238E27FC236}">
                  <a16:creationId xmlns:a16="http://schemas.microsoft.com/office/drawing/2014/main" id="{BBA6D75A-D123-4244-B9C0-57E3278DD8AD}"/>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06" name="Freeform: Shape 1274">
              <a:extLst>
                <a:ext uri="{FF2B5EF4-FFF2-40B4-BE49-F238E27FC236}">
                  <a16:creationId xmlns:a16="http://schemas.microsoft.com/office/drawing/2014/main" id="{2E0F6012-0A49-9B40-A868-F0C80FED2437}"/>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07" name="Freeform: Shape 1275">
              <a:extLst>
                <a:ext uri="{FF2B5EF4-FFF2-40B4-BE49-F238E27FC236}">
                  <a16:creationId xmlns:a16="http://schemas.microsoft.com/office/drawing/2014/main" id="{360EEA21-7C60-CF40-AB8D-0C7747613B4A}"/>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1" name="Freeform: Shape 1276">
              <a:extLst>
                <a:ext uri="{FF2B5EF4-FFF2-40B4-BE49-F238E27FC236}">
                  <a16:creationId xmlns:a16="http://schemas.microsoft.com/office/drawing/2014/main" id="{5A85D861-9125-3C45-A88E-FCDEA0684056}"/>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2" name="Freeform: Shape 1277">
              <a:extLst>
                <a:ext uri="{FF2B5EF4-FFF2-40B4-BE49-F238E27FC236}">
                  <a16:creationId xmlns:a16="http://schemas.microsoft.com/office/drawing/2014/main" id="{D0F46A9A-D498-ED44-BFA3-A321A4B2638B}"/>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3" name="Freeform: Shape 1278">
              <a:extLst>
                <a:ext uri="{FF2B5EF4-FFF2-40B4-BE49-F238E27FC236}">
                  <a16:creationId xmlns:a16="http://schemas.microsoft.com/office/drawing/2014/main" id="{AC48F695-5076-EC42-9EB2-984A37EE01C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4" name="Freeform: Shape 1279">
              <a:extLst>
                <a:ext uri="{FF2B5EF4-FFF2-40B4-BE49-F238E27FC236}">
                  <a16:creationId xmlns:a16="http://schemas.microsoft.com/office/drawing/2014/main" id="{A770B790-6324-324B-B9B6-F982078BF785}"/>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5" name="Freeform: Shape 1280">
              <a:extLst>
                <a:ext uri="{FF2B5EF4-FFF2-40B4-BE49-F238E27FC236}">
                  <a16:creationId xmlns:a16="http://schemas.microsoft.com/office/drawing/2014/main" id="{ECACEEE0-1998-6449-9CEB-4C9B7B25AAF9}"/>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6" name="Freeform: Shape 1281">
              <a:extLst>
                <a:ext uri="{FF2B5EF4-FFF2-40B4-BE49-F238E27FC236}">
                  <a16:creationId xmlns:a16="http://schemas.microsoft.com/office/drawing/2014/main" id="{7C234919-66AD-C94C-B312-0AC8F4ECB95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7" name="Freeform: Shape 1282">
              <a:extLst>
                <a:ext uri="{FF2B5EF4-FFF2-40B4-BE49-F238E27FC236}">
                  <a16:creationId xmlns:a16="http://schemas.microsoft.com/office/drawing/2014/main" id="{6547E83E-90C1-554C-B704-038E500F3C8B}"/>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8" name="Freeform: Shape 1283">
              <a:extLst>
                <a:ext uri="{FF2B5EF4-FFF2-40B4-BE49-F238E27FC236}">
                  <a16:creationId xmlns:a16="http://schemas.microsoft.com/office/drawing/2014/main" id="{6EB19281-2C4C-E749-9D8D-20D078FD8D3E}"/>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19" name="Freeform: Shape 1284">
              <a:extLst>
                <a:ext uri="{FF2B5EF4-FFF2-40B4-BE49-F238E27FC236}">
                  <a16:creationId xmlns:a16="http://schemas.microsoft.com/office/drawing/2014/main" id="{94991869-9C95-8742-B760-28D4AE77E561}"/>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20" name="Freeform: Shape 1285">
              <a:extLst>
                <a:ext uri="{FF2B5EF4-FFF2-40B4-BE49-F238E27FC236}">
                  <a16:creationId xmlns:a16="http://schemas.microsoft.com/office/drawing/2014/main" id="{A3D9B066-2E20-5849-850E-9E875B1D5552}"/>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21" name="Freeform: Shape 1286">
              <a:extLst>
                <a:ext uri="{FF2B5EF4-FFF2-40B4-BE49-F238E27FC236}">
                  <a16:creationId xmlns:a16="http://schemas.microsoft.com/office/drawing/2014/main" id="{B5EAE954-93A6-2043-988D-EFBD6FD2353F}"/>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22" name="Freeform: Shape 1287">
              <a:extLst>
                <a:ext uri="{FF2B5EF4-FFF2-40B4-BE49-F238E27FC236}">
                  <a16:creationId xmlns:a16="http://schemas.microsoft.com/office/drawing/2014/main" id="{E05870F7-E7EA-AE4D-858E-A7F68AFB474B}"/>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23" name="Freeform: Shape 1288">
              <a:extLst>
                <a:ext uri="{FF2B5EF4-FFF2-40B4-BE49-F238E27FC236}">
                  <a16:creationId xmlns:a16="http://schemas.microsoft.com/office/drawing/2014/main" id="{315436F8-987E-B948-967C-BB537CB078D9}"/>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24" name="Freeform: Shape 1289">
              <a:extLst>
                <a:ext uri="{FF2B5EF4-FFF2-40B4-BE49-F238E27FC236}">
                  <a16:creationId xmlns:a16="http://schemas.microsoft.com/office/drawing/2014/main" id="{04A7437D-FF9C-7341-B13C-807EE65A630D}"/>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25" name="Freeform: Shape 1290">
              <a:extLst>
                <a:ext uri="{FF2B5EF4-FFF2-40B4-BE49-F238E27FC236}">
                  <a16:creationId xmlns:a16="http://schemas.microsoft.com/office/drawing/2014/main" id="{496E9F1D-E925-DC4E-8B41-68B05E46F0B1}"/>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26" name="Freeform: Shape 1291">
              <a:extLst>
                <a:ext uri="{FF2B5EF4-FFF2-40B4-BE49-F238E27FC236}">
                  <a16:creationId xmlns:a16="http://schemas.microsoft.com/office/drawing/2014/main" id="{82388F59-9615-AC42-B6A1-E91529F3E5E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27" name="Freeform: Shape 1292">
              <a:extLst>
                <a:ext uri="{FF2B5EF4-FFF2-40B4-BE49-F238E27FC236}">
                  <a16:creationId xmlns:a16="http://schemas.microsoft.com/office/drawing/2014/main" id="{89A69B48-94E6-C746-9934-44E94DAAAADA}"/>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28" name="Freeform: Shape 1293">
              <a:extLst>
                <a:ext uri="{FF2B5EF4-FFF2-40B4-BE49-F238E27FC236}">
                  <a16:creationId xmlns:a16="http://schemas.microsoft.com/office/drawing/2014/main" id="{D8505B2D-FEB1-734B-BFAF-4B9AB700E709}"/>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29" name="Freeform: Shape 1294">
              <a:extLst>
                <a:ext uri="{FF2B5EF4-FFF2-40B4-BE49-F238E27FC236}">
                  <a16:creationId xmlns:a16="http://schemas.microsoft.com/office/drawing/2014/main" id="{8359D6F3-B63B-264E-A863-20E4F099945E}"/>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0" name="Freeform: Shape 1295">
              <a:extLst>
                <a:ext uri="{FF2B5EF4-FFF2-40B4-BE49-F238E27FC236}">
                  <a16:creationId xmlns:a16="http://schemas.microsoft.com/office/drawing/2014/main" id="{5BC46F4E-FE56-4C43-872F-1D9939F5C5B6}"/>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1" name="Freeform: Shape 1296">
              <a:extLst>
                <a:ext uri="{FF2B5EF4-FFF2-40B4-BE49-F238E27FC236}">
                  <a16:creationId xmlns:a16="http://schemas.microsoft.com/office/drawing/2014/main" id="{8FCE65BF-D318-EF40-89D0-6D0AF7DC504E}"/>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32" name="Freeform: Shape 1297">
              <a:extLst>
                <a:ext uri="{FF2B5EF4-FFF2-40B4-BE49-F238E27FC236}">
                  <a16:creationId xmlns:a16="http://schemas.microsoft.com/office/drawing/2014/main" id="{56238A50-0DA6-8143-9C97-2F6D60F2EB1C}"/>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33" name="Freeform: Shape 1298">
              <a:extLst>
                <a:ext uri="{FF2B5EF4-FFF2-40B4-BE49-F238E27FC236}">
                  <a16:creationId xmlns:a16="http://schemas.microsoft.com/office/drawing/2014/main" id="{2985CEDE-5E60-E443-BC9D-1E4C885DE43B}"/>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grpSp>
        <p:nvGrpSpPr>
          <p:cNvPr id="634" name="Group 633">
            <a:extLst>
              <a:ext uri="{FF2B5EF4-FFF2-40B4-BE49-F238E27FC236}">
                <a16:creationId xmlns:a16="http://schemas.microsoft.com/office/drawing/2014/main" id="{21F46EC5-72AC-BE41-B63A-8ECD0A519291}"/>
              </a:ext>
            </a:extLst>
          </p:cNvPr>
          <p:cNvGrpSpPr>
            <a:grpSpLocks noChangeAspect="1"/>
          </p:cNvGrpSpPr>
          <p:nvPr/>
        </p:nvGrpSpPr>
        <p:grpSpPr>
          <a:xfrm>
            <a:off x="11898963" y="3262959"/>
            <a:ext cx="327769" cy="329184"/>
            <a:chOff x="3853940" y="3046180"/>
            <a:chExt cx="1239926" cy="1245279"/>
          </a:xfrm>
        </p:grpSpPr>
        <p:sp>
          <p:nvSpPr>
            <p:cNvPr id="635" name="Freeform: Shape 1268">
              <a:extLst>
                <a:ext uri="{FF2B5EF4-FFF2-40B4-BE49-F238E27FC236}">
                  <a16:creationId xmlns:a16="http://schemas.microsoft.com/office/drawing/2014/main" id="{9B0EFDD2-13E9-B944-A00F-CF184731C59B}"/>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6" name="Freeform: Shape 1269">
              <a:extLst>
                <a:ext uri="{FF2B5EF4-FFF2-40B4-BE49-F238E27FC236}">
                  <a16:creationId xmlns:a16="http://schemas.microsoft.com/office/drawing/2014/main" id="{1A3789A4-E034-1F4C-BA92-16C388E29156}"/>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7" name="Freeform: Shape 1270">
              <a:extLst>
                <a:ext uri="{FF2B5EF4-FFF2-40B4-BE49-F238E27FC236}">
                  <a16:creationId xmlns:a16="http://schemas.microsoft.com/office/drawing/2014/main" id="{DC4971C1-4829-FD49-9B52-C28618BA1983}"/>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8" name="Freeform: Shape 1271">
              <a:extLst>
                <a:ext uri="{FF2B5EF4-FFF2-40B4-BE49-F238E27FC236}">
                  <a16:creationId xmlns:a16="http://schemas.microsoft.com/office/drawing/2014/main" id="{D10BAE43-64C9-1749-8165-8BEB17A171E6}"/>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39" name="Freeform: Shape 1272">
              <a:extLst>
                <a:ext uri="{FF2B5EF4-FFF2-40B4-BE49-F238E27FC236}">
                  <a16:creationId xmlns:a16="http://schemas.microsoft.com/office/drawing/2014/main" id="{5FD0D8F3-3718-A442-A7A5-9B6E0AFD3C6F}"/>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40" name="Freeform: Shape 1273">
              <a:extLst>
                <a:ext uri="{FF2B5EF4-FFF2-40B4-BE49-F238E27FC236}">
                  <a16:creationId xmlns:a16="http://schemas.microsoft.com/office/drawing/2014/main" id="{E50DFC21-AE31-FF4F-8E8C-C4390174485B}"/>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41" name="Freeform: Shape 1274">
              <a:extLst>
                <a:ext uri="{FF2B5EF4-FFF2-40B4-BE49-F238E27FC236}">
                  <a16:creationId xmlns:a16="http://schemas.microsoft.com/office/drawing/2014/main" id="{EC67CAE5-2056-394A-964E-EE5B58629A93}"/>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76" name="Freeform: Shape 1275">
              <a:extLst>
                <a:ext uri="{FF2B5EF4-FFF2-40B4-BE49-F238E27FC236}">
                  <a16:creationId xmlns:a16="http://schemas.microsoft.com/office/drawing/2014/main" id="{66FACF87-1E1B-0746-8B1E-A5D9AA2C5DDF}"/>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77" name="Freeform: Shape 1276">
              <a:extLst>
                <a:ext uri="{FF2B5EF4-FFF2-40B4-BE49-F238E27FC236}">
                  <a16:creationId xmlns:a16="http://schemas.microsoft.com/office/drawing/2014/main" id="{3F94C4B6-B1BD-3A4C-8C56-43AB1DFEA12F}"/>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78" name="Freeform: Shape 1277">
              <a:extLst>
                <a:ext uri="{FF2B5EF4-FFF2-40B4-BE49-F238E27FC236}">
                  <a16:creationId xmlns:a16="http://schemas.microsoft.com/office/drawing/2014/main" id="{6A12E9BF-6E3D-B244-BF4F-52A806FCF85C}"/>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79" name="Freeform: Shape 1278">
              <a:extLst>
                <a:ext uri="{FF2B5EF4-FFF2-40B4-BE49-F238E27FC236}">
                  <a16:creationId xmlns:a16="http://schemas.microsoft.com/office/drawing/2014/main" id="{7B2FD604-4B7B-3D43-9228-1A7FD2607A0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0" name="Freeform: Shape 1279">
              <a:extLst>
                <a:ext uri="{FF2B5EF4-FFF2-40B4-BE49-F238E27FC236}">
                  <a16:creationId xmlns:a16="http://schemas.microsoft.com/office/drawing/2014/main" id="{C87C00C9-D7DD-0449-B635-D038AF85E590}"/>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1" name="Freeform: Shape 1280">
              <a:extLst>
                <a:ext uri="{FF2B5EF4-FFF2-40B4-BE49-F238E27FC236}">
                  <a16:creationId xmlns:a16="http://schemas.microsoft.com/office/drawing/2014/main" id="{9AE199B9-43EA-A540-9C97-CCA89385E605}"/>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2" name="Freeform: Shape 1281">
              <a:extLst>
                <a:ext uri="{FF2B5EF4-FFF2-40B4-BE49-F238E27FC236}">
                  <a16:creationId xmlns:a16="http://schemas.microsoft.com/office/drawing/2014/main" id="{7FE9A2B5-8D9D-7C4B-B2E7-545956A52407}"/>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3" name="Freeform: Shape 1282">
              <a:extLst>
                <a:ext uri="{FF2B5EF4-FFF2-40B4-BE49-F238E27FC236}">
                  <a16:creationId xmlns:a16="http://schemas.microsoft.com/office/drawing/2014/main" id="{AA4D9B05-9504-464D-8ED2-69C1E477658E}"/>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4" name="Freeform: Shape 1283">
              <a:extLst>
                <a:ext uri="{FF2B5EF4-FFF2-40B4-BE49-F238E27FC236}">
                  <a16:creationId xmlns:a16="http://schemas.microsoft.com/office/drawing/2014/main" id="{C9F9952B-1B82-EE47-A5CB-78581AAE1B3D}"/>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5" name="Freeform: Shape 1284">
              <a:extLst>
                <a:ext uri="{FF2B5EF4-FFF2-40B4-BE49-F238E27FC236}">
                  <a16:creationId xmlns:a16="http://schemas.microsoft.com/office/drawing/2014/main" id="{73735CFA-AC7E-E74A-9A86-6EB5158A707C}"/>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86" name="Freeform: Shape 1285">
              <a:extLst>
                <a:ext uri="{FF2B5EF4-FFF2-40B4-BE49-F238E27FC236}">
                  <a16:creationId xmlns:a16="http://schemas.microsoft.com/office/drawing/2014/main" id="{75C2013B-CCEF-104E-AEDA-1586D8141B73}"/>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87" name="Freeform: Shape 1286">
              <a:extLst>
                <a:ext uri="{FF2B5EF4-FFF2-40B4-BE49-F238E27FC236}">
                  <a16:creationId xmlns:a16="http://schemas.microsoft.com/office/drawing/2014/main" id="{843A1C5A-F3A7-C844-BF19-0BE9FF1433B8}"/>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88" name="Freeform: Shape 1287">
              <a:extLst>
                <a:ext uri="{FF2B5EF4-FFF2-40B4-BE49-F238E27FC236}">
                  <a16:creationId xmlns:a16="http://schemas.microsoft.com/office/drawing/2014/main" id="{3E6C4FEE-CD8A-5B49-BF27-6AD5E1118C06}"/>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89" name="Freeform: Shape 1288">
              <a:extLst>
                <a:ext uri="{FF2B5EF4-FFF2-40B4-BE49-F238E27FC236}">
                  <a16:creationId xmlns:a16="http://schemas.microsoft.com/office/drawing/2014/main" id="{A2DCF3DB-E67F-2440-B0E7-702F7F30AC35}"/>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90" name="Freeform: Shape 1289">
              <a:extLst>
                <a:ext uri="{FF2B5EF4-FFF2-40B4-BE49-F238E27FC236}">
                  <a16:creationId xmlns:a16="http://schemas.microsoft.com/office/drawing/2014/main" id="{7931B43C-5DD4-B740-9CF0-646F4A34B01F}"/>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91" name="Freeform: Shape 1290">
              <a:extLst>
                <a:ext uri="{FF2B5EF4-FFF2-40B4-BE49-F238E27FC236}">
                  <a16:creationId xmlns:a16="http://schemas.microsoft.com/office/drawing/2014/main" id="{928BFCD3-C2ED-254A-8876-CA0DF031B623}"/>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2" name="Freeform: Shape 1291">
              <a:extLst>
                <a:ext uri="{FF2B5EF4-FFF2-40B4-BE49-F238E27FC236}">
                  <a16:creationId xmlns:a16="http://schemas.microsoft.com/office/drawing/2014/main" id="{A89BBD0F-D0A3-9E40-942C-5C2B21EDECB9}"/>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3" name="Freeform: Shape 1292">
              <a:extLst>
                <a:ext uri="{FF2B5EF4-FFF2-40B4-BE49-F238E27FC236}">
                  <a16:creationId xmlns:a16="http://schemas.microsoft.com/office/drawing/2014/main" id="{9D82729F-6259-B641-A197-682813DC1E91}"/>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4" name="Freeform: Shape 1293">
              <a:extLst>
                <a:ext uri="{FF2B5EF4-FFF2-40B4-BE49-F238E27FC236}">
                  <a16:creationId xmlns:a16="http://schemas.microsoft.com/office/drawing/2014/main" id="{BF51F48B-FD9C-7D48-8C94-3DF6CF4C4040}"/>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5" name="Freeform: Shape 1294">
              <a:extLst>
                <a:ext uri="{FF2B5EF4-FFF2-40B4-BE49-F238E27FC236}">
                  <a16:creationId xmlns:a16="http://schemas.microsoft.com/office/drawing/2014/main" id="{6168E68A-3AE5-0844-A0ED-D01136026A6D}"/>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6" name="Freeform: Shape 1295">
              <a:extLst>
                <a:ext uri="{FF2B5EF4-FFF2-40B4-BE49-F238E27FC236}">
                  <a16:creationId xmlns:a16="http://schemas.microsoft.com/office/drawing/2014/main" id="{3018A346-D422-F34E-B6AB-624F3F1FCEC4}"/>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697" name="Freeform: Shape 1296">
              <a:extLst>
                <a:ext uri="{FF2B5EF4-FFF2-40B4-BE49-F238E27FC236}">
                  <a16:creationId xmlns:a16="http://schemas.microsoft.com/office/drawing/2014/main" id="{428FB295-BD0D-9247-8BDD-2F6914C6309C}"/>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698" name="Freeform: Shape 1297">
              <a:extLst>
                <a:ext uri="{FF2B5EF4-FFF2-40B4-BE49-F238E27FC236}">
                  <a16:creationId xmlns:a16="http://schemas.microsoft.com/office/drawing/2014/main" id="{3E9855C7-BAD0-C64D-9F7C-C6A603A8B9DF}"/>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699" name="Freeform: Shape 1298">
              <a:extLst>
                <a:ext uri="{FF2B5EF4-FFF2-40B4-BE49-F238E27FC236}">
                  <a16:creationId xmlns:a16="http://schemas.microsoft.com/office/drawing/2014/main" id="{92B5E4F2-59F0-2E45-9B27-ADFDD6EF2801}"/>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grpSp>
      <p:grpSp>
        <p:nvGrpSpPr>
          <p:cNvPr id="700" name="Group 699">
            <a:extLst>
              <a:ext uri="{FF2B5EF4-FFF2-40B4-BE49-F238E27FC236}">
                <a16:creationId xmlns:a16="http://schemas.microsoft.com/office/drawing/2014/main" id="{BB016566-A0AF-CF4F-86ED-7CFE7642D3A3}"/>
              </a:ext>
            </a:extLst>
          </p:cNvPr>
          <p:cNvGrpSpPr/>
          <p:nvPr/>
        </p:nvGrpSpPr>
        <p:grpSpPr>
          <a:xfrm>
            <a:off x="12545128" y="2788338"/>
            <a:ext cx="404028" cy="322423"/>
            <a:chOff x="6630539" y="5287514"/>
            <a:chExt cx="1865762" cy="1488919"/>
          </a:xfrm>
        </p:grpSpPr>
        <p:sp>
          <p:nvSpPr>
            <p:cNvPr id="701" name="Freeform: Shape 1339">
              <a:extLst>
                <a:ext uri="{FF2B5EF4-FFF2-40B4-BE49-F238E27FC236}">
                  <a16:creationId xmlns:a16="http://schemas.microsoft.com/office/drawing/2014/main" id="{E5B2A1C5-E05E-C848-BD08-BE4D2F04428F}"/>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02" name="Freeform: Shape 1340">
              <a:extLst>
                <a:ext uri="{FF2B5EF4-FFF2-40B4-BE49-F238E27FC236}">
                  <a16:creationId xmlns:a16="http://schemas.microsoft.com/office/drawing/2014/main" id="{1553C22C-3112-F649-8345-0A6DCA453297}"/>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03" name="Freeform: Shape 1341">
              <a:extLst>
                <a:ext uri="{FF2B5EF4-FFF2-40B4-BE49-F238E27FC236}">
                  <a16:creationId xmlns:a16="http://schemas.microsoft.com/office/drawing/2014/main" id="{C3C39E09-F1F0-E64B-A6CF-B1B0EF4EA163}"/>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04" name="Freeform: Shape 1342">
              <a:extLst>
                <a:ext uri="{FF2B5EF4-FFF2-40B4-BE49-F238E27FC236}">
                  <a16:creationId xmlns:a16="http://schemas.microsoft.com/office/drawing/2014/main" id="{6E5CB30B-D4C2-EB42-9D67-6B933C7EC118}"/>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05" name="Freeform: Shape 1343">
              <a:extLst>
                <a:ext uri="{FF2B5EF4-FFF2-40B4-BE49-F238E27FC236}">
                  <a16:creationId xmlns:a16="http://schemas.microsoft.com/office/drawing/2014/main" id="{AB455742-B0FF-8940-A0A2-CBB7DF7CEBDF}"/>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06" name="Freeform: Shape 1344">
              <a:extLst>
                <a:ext uri="{FF2B5EF4-FFF2-40B4-BE49-F238E27FC236}">
                  <a16:creationId xmlns:a16="http://schemas.microsoft.com/office/drawing/2014/main" id="{E9509166-3423-C94C-9874-BA8B054F3BBD}"/>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07" name="Freeform: Shape 1345">
              <a:extLst>
                <a:ext uri="{FF2B5EF4-FFF2-40B4-BE49-F238E27FC236}">
                  <a16:creationId xmlns:a16="http://schemas.microsoft.com/office/drawing/2014/main" id="{A80EE555-A818-2447-AC4E-7B3868717C72}"/>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08" name="Freeform: Shape 1346">
              <a:extLst>
                <a:ext uri="{FF2B5EF4-FFF2-40B4-BE49-F238E27FC236}">
                  <a16:creationId xmlns:a16="http://schemas.microsoft.com/office/drawing/2014/main" id="{AD05B13A-E1FC-064D-A478-9908A157B6EA}"/>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709" name="Freeform: Shape 1347">
              <a:extLst>
                <a:ext uri="{FF2B5EF4-FFF2-40B4-BE49-F238E27FC236}">
                  <a16:creationId xmlns:a16="http://schemas.microsoft.com/office/drawing/2014/main" id="{5D52A571-1D33-8B41-80A3-E1A49FE37631}"/>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710" name="Group 709">
            <a:extLst>
              <a:ext uri="{FF2B5EF4-FFF2-40B4-BE49-F238E27FC236}">
                <a16:creationId xmlns:a16="http://schemas.microsoft.com/office/drawing/2014/main" id="{552BA697-1866-554D-80B1-B0A9C5587CFB}"/>
              </a:ext>
            </a:extLst>
          </p:cNvPr>
          <p:cNvGrpSpPr/>
          <p:nvPr/>
        </p:nvGrpSpPr>
        <p:grpSpPr>
          <a:xfrm>
            <a:off x="12364625" y="3275781"/>
            <a:ext cx="404028" cy="322423"/>
            <a:chOff x="6630539" y="5287514"/>
            <a:chExt cx="1865762" cy="1488919"/>
          </a:xfrm>
        </p:grpSpPr>
        <p:sp>
          <p:nvSpPr>
            <p:cNvPr id="711" name="Freeform: Shape 1339">
              <a:extLst>
                <a:ext uri="{FF2B5EF4-FFF2-40B4-BE49-F238E27FC236}">
                  <a16:creationId xmlns:a16="http://schemas.microsoft.com/office/drawing/2014/main" id="{5C64262E-A49C-FA49-B684-2ACD4C2AB4C0}"/>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12" name="Freeform: Shape 1340">
              <a:extLst>
                <a:ext uri="{FF2B5EF4-FFF2-40B4-BE49-F238E27FC236}">
                  <a16:creationId xmlns:a16="http://schemas.microsoft.com/office/drawing/2014/main" id="{F8D395C5-A9D5-B44A-A18C-C3DDA4A85C1C}"/>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13" name="Freeform: Shape 1341">
              <a:extLst>
                <a:ext uri="{FF2B5EF4-FFF2-40B4-BE49-F238E27FC236}">
                  <a16:creationId xmlns:a16="http://schemas.microsoft.com/office/drawing/2014/main" id="{E4740715-748D-7740-BE0B-C44FC8542950}"/>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14" name="Freeform: Shape 1342">
              <a:extLst>
                <a:ext uri="{FF2B5EF4-FFF2-40B4-BE49-F238E27FC236}">
                  <a16:creationId xmlns:a16="http://schemas.microsoft.com/office/drawing/2014/main" id="{0D8F925B-C847-0749-B9FA-D5EFD1B3753F}"/>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15" name="Freeform: Shape 1343">
              <a:extLst>
                <a:ext uri="{FF2B5EF4-FFF2-40B4-BE49-F238E27FC236}">
                  <a16:creationId xmlns:a16="http://schemas.microsoft.com/office/drawing/2014/main" id="{B071980C-9D4C-9E4B-91B5-059BF6B894E1}"/>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16" name="Freeform: Shape 1344">
              <a:extLst>
                <a:ext uri="{FF2B5EF4-FFF2-40B4-BE49-F238E27FC236}">
                  <a16:creationId xmlns:a16="http://schemas.microsoft.com/office/drawing/2014/main" id="{EA9AB675-C772-D848-8F23-BD848220A1B8}"/>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17" name="Freeform: Shape 1345">
              <a:extLst>
                <a:ext uri="{FF2B5EF4-FFF2-40B4-BE49-F238E27FC236}">
                  <a16:creationId xmlns:a16="http://schemas.microsoft.com/office/drawing/2014/main" id="{B8252212-2909-8A4D-8B83-371233A3670D}"/>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18" name="Freeform: Shape 1346">
              <a:extLst>
                <a:ext uri="{FF2B5EF4-FFF2-40B4-BE49-F238E27FC236}">
                  <a16:creationId xmlns:a16="http://schemas.microsoft.com/office/drawing/2014/main" id="{F32F7F3F-B4BB-B647-9A7D-E3ABBE4BDD38}"/>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731504">
                <a:defRPr/>
              </a:pPr>
              <a:endParaRPr lang="en-US" sz="1800" dirty="0">
                <a:solidFill>
                  <a:srgbClr val="FFFFFF"/>
                </a:solidFill>
              </a:endParaRPr>
            </a:p>
          </p:txBody>
        </p:sp>
        <p:sp>
          <p:nvSpPr>
            <p:cNvPr id="719" name="Freeform: Shape 1347">
              <a:extLst>
                <a:ext uri="{FF2B5EF4-FFF2-40B4-BE49-F238E27FC236}">
                  <a16:creationId xmlns:a16="http://schemas.microsoft.com/office/drawing/2014/main" id="{436BBC98-55E9-3946-B4BB-94AF2E9DD9F4}"/>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720" name="Group 719">
            <a:extLst>
              <a:ext uri="{FF2B5EF4-FFF2-40B4-BE49-F238E27FC236}">
                <a16:creationId xmlns:a16="http://schemas.microsoft.com/office/drawing/2014/main" id="{CA4A4C00-EC11-EE4E-8561-43164810DDA6}"/>
              </a:ext>
            </a:extLst>
          </p:cNvPr>
          <p:cNvGrpSpPr/>
          <p:nvPr/>
        </p:nvGrpSpPr>
        <p:grpSpPr>
          <a:xfrm>
            <a:off x="13054108" y="2766329"/>
            <a:ext cx="462784" cy="356616"/>
            <a:chOff x="13914391" y="3271480"/>
            <a:chExt cx="462784" cy="356616"/>
          </a:xfrm>
        </p:grpSpPr>
        <p:grpSp>
          <p:nvGrpSpPr>
            <p:cNvPr id="721" name="Group 720">
              <a:extLst>
                <a:ext uri="{FF2B5EF4-FFF2-40B4-BE49-F238E27FC236}">
                  <a16:creationId xmlns:a16="http://schemas.microsoft.com/office/drawing/2014/main" id="{BD8C2721-5281-1844-BBEF-77ED5C6D654F}"/>
                </a:ext>
              </a:extLst>
            </p:cNvPr>
            <p:cNvGrpSpPr/>
            <p:nvPr/>
          </p:nvGrpSpPr>
          <p:grpSpPr>
            <a:xfrm>
              <a:off x="13914391" y="3271480"/>
              <a:ext cx="334784" cy="292114"/>
              <a:chOff x="8648967" y="2983833"/>
              <a:chExt cx="1285975" cy="1122070"/>
            </a:xfrm>
          </p:grpSpPr>
          <p:sp>
            <p:nvSpPr>
              <p:cNvPr id="749" name="Freeform: Shape 1327">
                <a:extLst>
                  <a:ext uri="{FF2B5EF4-FFF2-40B4-BE49-F238E27FC236}">
                    <a16:creationId xmlns:a16="http://schemas.microsoft.com/office/drawing/2014/main" id="{B70E45B4-69DE-EC43-B3D2-0BEA7C11A969}"/>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0" name="Freeform: Shape 1328">
                <a:extLst>
                  <a:ext uri="{FF2B5EF4-FFF2-40B4-BE49-F238E27FC236}">
                    <a16:creationId xmlns:a16="http://schemas.microsoft.com/office/drawing/2014/main" id="{15847ADD-6073-B54C-8629-333EF1EF322A}"/>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1" name="Freeform: Shape 1329">
                <a:extLst>
                  <a:ext uri="{FF2B5EF4-FFF2-40B4-BE49-F238E27FC236}">
                    <a16:creationId xmlns:a16="http://schemas.microsoft.com/office/drawing/2014/main" id="{91427DD6-0AFB-EB48-BF72-87865E0A0117}"/>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2" name="Freeform: Shape 1330">
                <a:extLst>
                  <a:ext uri="{FF2B5EF4-FFF2-40B4-BE49-F238E27FC236}">
                    <a16:creationId xmlns:a16="http://schemas.microsoft.com/office/drawing/2014/main" id="{EA556FFF-AD00-434B-8068-0122DBE4195B}"/>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3" name="Freeform: Shape 1331">
                <a:extLst>
                  <a:ext uri="{FF2B5EF4-FFF2-40B4-BE49-F238E27FC236}">
                    <a16:creationId xmlns:a16="http://schemas.microsoft.com/office/drawing/2014/main" id="{E5EB4DFB-A161-1A43-A178-E1623D03A169}"/>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4" name="Freeform: Shape 1332">
                <a:extLst>
                  <a:ext uri="{FF2B5EF4-FFF2-40B4-BE49-F238E27FC236}">
                    <a16:creationId xmlns:a16="http://schemas.microsoft.com/office/drawing/2014/main" id="{02EF1140-2A78-1C40-8DD9-14388C153FE3}"/>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5" name="Freeform: Shape 1333">
                <a:extLst>
                  <a:ext uri="{FF2B5EF4-FFF2-40B4-BE49-F238E27FC236}">
                    <a16:creationId xmlns:a16="http://schemas.microsoft.com/office/drawing/2014/main" id="{CE1ACF35-8559-574C-983C-9A836EE8ECC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6" name="Freeform: Shape 1334">
                <a:extLst>
                  <a:ext uri="{FF2B5EF4-FFF2-40B4-BE49-F238E27FC236}">
                    <a16:creationId xmlns:a16="http://schemas.microsoft.com/office/drawing/2014/main" id="{762B666B-4093-6044-A2C7-C06CFDCCDDFB}"/>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7" name="Freeform: Shape 1335">
                <a:extLst>
                  <a:ext uri="{FF2B5EF4-FFF2-40B4-BE49-F238E27FC236}">
                    <a16:creationId xmlns:a16="http://schemas.microsoft.com/office/drawing/2014/main" id="{32A96B3A-C25B-3747-ABA6-80771F16A4F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8" name="Freeform: Shape 1336">
                <a:extLst>
                  <a:ext uri="{FF2B5EF4-FFF2-40B4-BE49-F238E27FC236}">
                    <a16:creationId xmlns:a16="http://schemas.microsoft.com/office/drawing/2014/main" id="{1360F71C-94C2-914A-A594-60D168981796}"/>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59" name="Freeform: Shape 1337">
                <a:extLst>
                  <a:ext uri="{FF2B5EF4-FFF2-40B4-BE49-F238E27FC236}">
                    <a16:creationId xmlns:a16="http://schemas.microsoft.com/office/drawing/2014/main" id="{C4FA88ED-2B87-5D41-B797-3D7CB3377A91}"/>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60" name="Freeform: Shape 1338">
                <a:extLst>
                  <a:ext uri="{FF2B5EF4-FFF2-40B4-BE49-F238E27FC236}">
                    <a16:creationId xmlns:a16="http://schemas.microsoft.com/office/drawing/2014/main" id="{FF281969-CE2A-5341-9377-FA980749987B}"/>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722" name="Group 721">
              <a:extLst>
                <a:ext uri="{FF2B5EF4-FFF2-40B4-BE49-F238E27FC236}">
                  <a16:creationId xmlns:a16="http://schemas.microsoft.com/office/drawing/2014/main" id="{962F7140-E120-8D4B-A546-05E135FB07D0}"/>
                </a:ext>
              </a:extLst>
            </p:cNvPr>
            <p:cNvGrpSpPr/>
            <p:nvPr/>
          </p:nvGrpSpPr>
          <p:grpSpPr>
            <a:xfrm>
              <a:off x="14043618" y="3396602"/>
              <a:ext cx="167758" cy="108313"/>
              <a:chOff x="9145357" y="3464451"/>
              <a:chExt cx="644395" cy="416052"/>
            </a:xfrm>
          </p:grpSpPr>
          <p:sp>
            <p:nvSpPr>
              <p:cNvPr id="730" name="Freeform: Shape 1308">
                <a:extLst>
                  <a:ext uri="{FF2B5EF4-FFF2-40B4-BE49-F238E27FC236}">
                    <a16:creationId xmlns:a16="http://schemas.microsoft.com/office/drawing/2014/main" id="{E5F00873-914A-3948-A80E-F3BCE4179E29}"/>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1" name="Freeform: Shape 1309">
                <a:extLst>
                  <a:ext uri="{FF2B5EF4-FFF2-40B4-BE49-F238E27FC236}">
                    <a16:creationId xmlns:a16="http://schemas.microsoft.com/office/drawing/2014/main" id="{A3C601EC-FF0B-4947-92D6-4FD63EDF898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2" name="Freeform: Shape 1310">
                <a:extLst>
                  <a:ext uri="{FF2B5EF4-FFF2-40B4-BE49-F238E27FC236}">
                    <a16:creationId xmlns:a16="http://schemas.microsoft.com/office/drawing/2014/main" id="{9923A4EC-EB36-3145-9C0A-EBC474912BE6}"/>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3" name="Freeform: Shape 1311">
                <a:extLst>
                  <a:ext uri="{FF2B5EF4-FFF2-40B4-BE49-F238E27FC236}">
                    <a16:creationId xmlns:a16="http://schemas.microsoft.com/office/drawing/2014/main" id="{0C68325A-F37C-0847-8C05-A9CA5BFC443A}"/>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4" name="Freeform: Shape 1312">
                <a:extLst>
                  <a:ext uri="{FF2B5EF4-FFF2-40B4-BE49-F238E27FC236}">
                    <a16:creationId xmlns:a16="http://schemas.microsoft.com/office/drawing/2014/main" id="{7C47BF71-349E-C747-807C-1F0B81FFA91D}"/>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5" name="Freeform: Shape 1313">
                <a:extLst>
                  <a:ext uri="{FF2B5EF4-FFF2-40B4-BE49-F238E27FC236}">
                    <a16:creationId xmlns:a16="http://schemas.microsoft.com/office/drawing/2014/main" id="{8E5039C0-CA6B-3B47-B74B-3D3EFCDAE9F5}"/>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6" name="Freeform: Shape 1314">
                <a:extLst>
                  <a:ext uri="{FF2B5EF4-FFF2-40B4-BE49-F238E27FC236}">
                    <a16:creationId xmlns:a16="http://schemas.microsoft.com/office/drawing/2014/main" id="{3EFFCF96-C587-A740-B8DB-6F1F14B2F3A9}"/>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7" name="Freeform: Shape 1315">
                <a:extLst>
                  <a:ext uri="{FF2B5EF4-FFF2-40B4-BE49-F238E27FC236}">
                    <a16:creationId xmlns:a16="http://schemas.microsoft.com/office/drawing/2014/main" id="{8D16E41B-EF2D-604A-8F72-58C69964049B}"/>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8" name="Freeform: Shape 1316">
                <a:extLst>
                  <a:ext uri="{FF2B5EF4-FFF2-40B4-BE49-F238E27FC236}">
                    <a16:creationId xmlns:a16="http://schemas.microsoft.com/office/drawing/2014/main" id="{5CC8916A-14CF-2747-8234-B02E8514E56D}"/>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39" name="Freeform: Shape 1317">
                <a:extLst>
                  <a:ext uri="{FF2B5EF4-FFF2-40B4-BE49-F238E27FC236}">
                    <a16:creationId xmlns:a16="http://schemas.microsoft.com/office/drawing/2014/main" id="{AD3482CC-22E1-EA4C-8103-D1A6CF70137A}"/>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0" name="Freeform: Shape 1318">
                <a:extLst>
                  <a:ext uri="{FF2B5EF4-FFF2-40B4-BE49-F238E27FC236}">
                    <a16:creationId xmlns:a16="http://schemas.microsoft.com/office/drawing/2014/main" id="{CA5F187C-A1EF-BE4A-B3A6-2597E7E66EC3}"/>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1" name="Freeform: Shape 1319">
                <a:extLst>
                  <a:ext uri="{FF2B5EF4-FFF2-40B4-BE49-F238E27FC236}">
                    <a16:creationId xmlns:a16="http://schemas.microsoft.com/office/drawing/2014/main" id="{A3CE8477-09DF-1E41-AD2B-26543189F21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2" name="Freeform: Shape 1320">
                <a:extLst>
                  <a:ext uri="{FF2B5EF4-FFF2-40B4-BE49-F238E27FC236}">
                    <a16:creationId xmlns:a16="http://schemas.microsoft.com/office/drawing/2014/main" id="{D208B838-1760-364C-AB58-1AC00F39E54A}"/>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3" name="Freeform: Shape 1321">
                <a:extLst>
                  <a:ext uri="{FF2B5EF4-FFF2-40B4-BE49-F238E27FC236}">
                    <a16:creationId xmlns:a16="http://schemas.microsoft.com/office/drawing/2014/main" id="{3D2272DC-1B83-E74A-8BD4-82E95CD4E11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4" name="Freeform: Shape 1322">
                <a:extLst>
                  <a:ext uri="{FF2B5EF4-FFF2-40B4-BE49-F238E27FC236}">
                    <a16:creationId xmlns:a16="http://schemas.microsoft.com/office/drawing/2014/main" id="{7D4951CA-57F3-C341-841A-75E04BE8C133}"/>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5" name="Freeform: Shape 1323">
                <a:extLst>
                  <a:ext uri="{FF2B5EF4-FFF2-40B4-BE49-F238E27FC236}">
                    <a16:creationId xmlns:a16="http://schemas.microsoft.com/office/drawing/2014/main" id="{B9BC4B19-C3F1-B34A-9264-81D29388BA96}"/>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6" name="Freeform: Shape 1324">
                <a:extLst>
                  <a:ext uri="{FF2B5EF4-FFF2-40B4-BE49-F238E27FC236}">
                    <a16:creationId xmlns:a16="http://schemas.microsoft.com/office/drawing/2014/main" id="{CF1D8925-D1B2-DE49-9915-5BEE0569DF15}"/>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7" name="Freeform: Shape 1325">
                <a:extLst>
                  <a:ext uri="{FF2B5EF4-FFF2-40B4-BE49-F238E27FC236}">
                    <a16:creationId xmlns:a16="http://schemas.microsoft.com/office/drawing/2014/main" id="{118B462C-6FE1-1845-BF91-E7BBB4096EC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48" name="Freeform: Shape 1326">
                <a:extLst>
                  <a:ext uri="{FF2B5EF4-FFF2-40B4-BE49-F238E27FC236}">
                    <a16:creationId xmlns:a16="http://schemas.microsoft.com/office/drawing/2014/main" id="{37D2534F-AE36-8848-809B-4508856F5DBE}"/>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grpSp>
        <p:grpSp>
          <p:nvGrpSpPr>
            <p:cNvPr id="723" name="Group 722">
              <a:extLst>
                <a:ext uri="{FF2B5EF4-FFF2-40B4-BE49-F238E27FC236}">
                  <a16:creationId xmlns:a16="http://schemas.microsoft.com/office/drawing/2014/main" id="{7B3BC54E-2046-1F48-A586-4D12886F2940}"/>
                </a:ext>
              </a:extLst>
            </p:cNvPr>
            <p:cNvGrpSpPr/>
            <p:nvPr/>
          </p:nvGrpSpPr>
          <p:grpSpPr>
            <a:xfrm>
              <a:off x="14184160" y="3439575"/>
              <a:ext cx="193015" cy="188521"/>
              <a:chOff x="8848997" y="6359275"/>
              <a:chExt cx="785468" cy="767180"/>
            </a:xfrm>
          </p:grpSpPr>
          <p:sp>
            <p:nvSpPr>
              <p:cNvPr id="724" name="Freeform: Shape 1302">
                <a:extLst>
                  <a:ext uri="{FF2B5EF4-FFF2-40B4-BE49-F238E27FC236}">
                    <a16:creationId xmlns:a16="http://schemas.microsoft.com/office/drawing/2014/main" id="{8B7C3BB1-AE3F-2A44-85AA-1EEAFE4D2DD3}"/>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25" name="Freeform: Shape 1303">
                <a:extLst>
                  <a:ext uri="{FF2B5EF4-FFF2-40B4-BE49-F238E27FC236}">
                    <a16:creationId xmlns:a16="http://schemas.microsoft.com/office/drawing/2014/main" id="{C710D795-B5E0-874D-A005-D686E7A8CD3B}"/>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26" name="Freeform: Shape 1304">
                <a:extLst>
                  <a:ext uri="{FF2B5EF4-FFF2-40B4-BE49-F238E27FC236}">
                    <a16:creationId xmlns:a16="http://schemas.microsoft.com/office/drawing/2014/main" id="{3E6BF537-1614-2F49-A92F-171F3A44367B}"/>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27" name="Freeform: Shape 1305">
                <a:extLst>
                  <a:ext uri="{FF2B5EF4-FFF2-40B4-BE49-F238E27FC236}">
                    <a16:creationId xmlns:a16="http://schemas.microsoft.com/office/drawing/2014/main" id="{26A6ADFD-4E25-154A-90DE-A4F63948FA38}"/>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28" name="Freeform: Shape 1306">
                <a:extLst>
                  <a:ext uri="{FF2B5EF4-FFF2-40B4-BE49-F238E27FC236}">
                    <a16:creationId xmlns:a16="http://schemas.microsoft.com/office/drawing/2014/main" id="{343F44DC-1813-9D4E-BA39-74B433831701}"/>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29" name="Freeform: Shape 1307">
                <a:extLst>
                  <a:ext uri="{FF2B5EF4-FFF2-40B4-BE49-F238E27FC236}">
                    <a16:creationId xmlns:a16="http://schemas.microsoft.com/office/drawing/2014/main" id="{C640428B-9E98-1C41-9C54-A2B8104D0252}"/>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grpSp>
        <p:nvGrpSpPr>
          <p:cNvPr id="761" name="Group 760">
            <a:extLst>
              <a:ext uri="{FF2B5EF4-FFF2-40B4-BE49-F238E27FC236}">
                <a16:creationId xmlns:a16="http://schemas.microsoft.com/office/drawing/2014/main" id="{6DE714A1-B90A-EA40-8F08-ABA42DC7E9F7}"/>
              </a:ext>
            </a:extLst>
          </p:cNvPr>
          <p:cNvGrpSpPr/>
          <p:nvPr/>
        </p:nvGrpSpPr>
        <p:grpSpPr>
          <a:xfrm>
            <a:off x="12860028" y="3258306"/>
            <a:ext cx="462784" cy="356616"/>
            <a:chOff x="13914391" y="3271480"/>
            <a:chExt cx="462784" cy="356616"/>
          </a:xfrm>
        </p:grpSpPr>
        <p:grpSp>
          <p:nvGrpSpPr>
            <p:cNvPr id="762" name="Group 761">
              <a:extLst>
                <a:ext uri="{FF2B5EF4-FFF2-40B4-BE49-F238E27FC236}">
                  <a16:creationId xmlns:a16="http://schemas.microsoft.com/office/drawing/2014/main" id="{9A8DA376-536B-7648-83F9-7FE27A6AB4C0}"/>
                </a:ext>
              </a:extLst>
            </p:cNvPr>
            <p:cNvGrpSpPr/>
            <p:nvPr/>
          </p:nvGrpSpPr>
          <p:grpSpPr>
            <a:xfrm>
              <a:off x="13914391" y="3271480"/>
              <a:ext cx="334784" cy="292114"/>
              <a:chOff x="8648967" y="2983833"/>
              <a:chExt cx="1285975" cy="1122070"/>
            </a:xfrm>
          </p:grpSpPr>
          <p:sp>
            <p:nvSpPr>
              <p:cNvPr id="1016" name="Freeform: Shape 1327">
                <a:extLst>
                  <a:ext uri="{FF2B5EF4-FFF2-40B4-BE49-F238E27FC236}">
                    <a16:creationId xmlns:a16="http://schemas.microsoft.com/office/drawing/2014/main" id="{237C4F38-18DC-1649-98B5-DA1415610CDC}"/>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17" name="Freeform: Shape 1328">
                <a:extLst>
                  <a:ext uri="{FF2B5EF4-FFF2-40B4-BE49-F238E27FC236}">
                    <a16:creationId xmlns:a16="http://schemas.microsoft.com/office/drawing/2014/main" id="{D9EDAD6B-EDC2-C240-B073-2CD286D8B92F}"/>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18" name="Freeform: Shape 1329">
                <a:extLst>
                  <a:ext uri="{FF2B5EF4-FFF2-40B4-BE49-F238E27FC236}">
                    <a16:creationId xmlns:a16="http://schemas.microsoft.com/office/drawing/2014/main" id="{70F46895-FB37-4C4F-BC38-FA04E9302BD0}"/>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19" name="Freeform: Shape 1330">
                <a:extLst>
                  <a:ext uri="{FF2B5EF4-FFF2-40B4-BE49-F238E27FC236}">
                    <a16:creationId xmlns:a16="http://schemas.microsoft.com/office/drawing/2014/main" id="{C3773AB4-61C4-264E-979E-68AA427D65F3}"/>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0" name="Freeform: Shape 1331">
                <a:extLst>
                  <a:ext uri="{FF2B5EF4-FFF2-40B4-BE49-F238E27FC236}">
                    <a16:creationId xmlns:a16="http://schemas.microsoft.com/office/drawing/2014/main" id="{C3A9780A-5E18-3841-A4AE-A7C24AB82491}"/>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1" name="Freeform: Shape 1332">
                <a:extLst>
                  <a:ext uri="{FF2B5EF4-FFF2-40B4-BE49-F238E27FC236}">
                    <a16:creationId xmlns:a16="http://schemas.microsoft.com/office/drawing/2014/main" id="{CE3CC4C5-3664-E749-B3D9-AD26EF4B1C42}"/>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2" name="Freeform: Shape 1333">
                <a:extLst>
                  <a:ext uri="{FF2B5EF4-FFF2-40B4-BE49-F238E27FC236}">
                    <a16:creationId xmlns:a16="http://schemas.microsoft.com/office/drawing/2014/main" id="{C88D6198-1C2C-FE47-B9C1-AD6A31FE45D7}"/>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3" name="Freeform: Shape 1334">
                <a:extLst>
                  <a:ext uri="{FF2B5EF4-FFF2-40B4-BE49-F238E27FC236}">
                    <a16:creationId xmlns:a16="http://schemas.microsoft.com/office/drawing/2014/main" id="{A12720DB-5CD5-3444-81EF-A1E249FAE195}"/>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4" name="Freeform: Shape 1335">
                <a:extLst>
                  <a:ext uri="{FF2B5EF4-FFF2-40B4-BE49-F238E27FC236}">
                    <a16:creationId xmlns:a16="http://schemas.microsoft.com/office/drawing/2014/main" id="{399202F9-D213-9544-9395-5770D52F97C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5" name="Freeform: Shape 1336">
                <a:extLst>
                  <a:ext uri="{FF2B5EF4-FFF2-40B4-BE49-F238E27FC236}">
                    <a16:creationId xmlns:a16="http://schemas.microsoft.com/office/drawing/2014/main" id="{09D904E0-4339-304D-9ED2-61EA861988CB}"/>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6" name="Freeform: Shape 1337">
                <a:extLst>
                  <a:ext uri="{FF2B5EF4-FFF2-40B4-BE49-F238E27FC236}">
                    <a16:creationId xmlns:a16="http://schemas.microsoft.com/office/drawing/2014/main" id="{B285F500-AF57-BE48-B47A-2E2400588F4F}"/>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1027" name="Freeform: Shape 1338">
                <a:extLst>
                  <a:ext uri="{FF2B5EF4-FFF2-40B4-BE49-F238E27FC236}">
                    <a16:creationId xmlns:a16="http://schemas.microsoft.com/office/drawing/2014/main" id="{2DFA53FC-E067-7641-BE60-C05ED8C6DCCD}"/>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nvGrpSpPr>
            <p:cNvPr id="763" name="Group 762">
              <a:extLst>
                <a:ext uri="{FF2B5EF4-FFF2-40B4-BE49-F238E27FC236}">
                  <a16:creationId xmlns:a16="http://schemas.microsoft.com/office/drawing/2014/main" id="{73B71D38-04EC-AF47-B432-E3E9E1E7C69B}"/>
                </a:ext>
              </a:extLst>
            </p:cNvPr>
            <p:cNvGrpSpPr/>
            <p:nvPr/>
          </p:nvGrpSpPr>
          <p:grpSpPr>
            <a:xfrm>
              <a:off x="14043618" y="3396602"/>
              <a:ext cx="167758" cy="108313"/>
              <a:chOff x="9145357" y="3464451"/>
              <a:chExt cx="644395" cy="416052"/>
            </a:xfrm>
          </p:grpSpPr>
          <p:sp>
            <p:nvSpPr>
              <p:cNvPr id="771" name="Freeform: Shape 1308">
                <a:extLst>
                  <a:ext uri="{FF2B5EF4-FFF2-40B4-BE49-F238E27FC236}">
                    <a16:creationId xmlns:a16="http://schemas.microsoft.com/office/drawing/2014/main" id="{B764D0B5-903B-BE45-AA31-E07331181C45}"/>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2" name="Freeform: Shape 1309">
                <a:extLst>
                  <a:ext uri="{FF2B5EF4-FFF2-40B4-BE49-F238E27FC236}">
                    <a16:creationId xmlns:a16="http://schemas.microsoft.com/office/drawing/2014/main" id="{7DD00A08-6565-A64F-A8FF-74BB67CEC1D2}"/>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3" name="Freeform: Shape 1310">
                <a:extLst>
                  <a:ext uri="{FF2B5EF4-FFF2-40B4-BE49-F238E27FC236}">
                    <a16:creationId xmlns:a16="http://schemas.microsoft.com/office/drawing/2014/main" id="{34484CDE-0D12-3A43-BB21-FD5355BCF02C}"/>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4" name="Freeform: Shape 1311">
                <a:extLst>
                  <a:ext uri="{FF2B5EF4-FFF2-40B4-BE49-F238E27FC236}">
                    <a16:creationId xmlns:a16="http://schemas.microsoft.com/office/drawing/2014/main" id="{E5221EE7-9596-1547-BF4B-EA62BF0E7C11}"/>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5" name="Freeform: Shape 1312">
                <a:extLst>
                  <a:ext uri="{FF2B5EF4-FFF2-40B4-BE49-F238E27FC236}">
                    <a16:creationId xmlns:a16="http://schemas.microsoft.com/office/drawing/2014/main" id="{07EB8EB3-750E-9945-AFD0-BCA047C0BFDF}"/>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6" name="Freeform: Shape 1313">
                <a:extLst>
                  <a:ext uri="{FF2B5EF4-FFF2-40B4-BE49-F238E27FC236}">
                    <a16:creationId xmlns:a16="http://schemas.microsoft.com/office/drawing/2014/main" id="{C2DAEFCC-2B65-404B-9C1A-954007F3CFAB}"/>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7" name="Freeform: Shape 1314">
                <a:extLst>
                  <a:ext uri="{FF2B5EF4-FFF2-40B4-BE49-F238E27FC236}">
                    <a16:creationId xmlns:a16="http://schemas.microsoft.com/office/drawing/2014/main" id="{46F77E9D-A2A0-D848-B46D-2970ABFE3E6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8" name="Freeform: Shape 1315">
                <a:extLst>
                  <a:ext uri="{FF2B5EF4-FFF2-40B4-BE49-F238E27FC236}">
                    <a16:creationId xmlns:a16="http://schemas.microsoft.com/office/drawing/2014/main" id="{B004C2D8-23C1-D94D-BE19-5506085B53B8}"/>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79" name="Freeform: Shape 1316">
                <a:extLst>
                  <a:ext uri="{FF2B5EF4-FFF2-40B4-BE49-F238E27FC236}">
                    <a16:creationId xmlns:a16="http://schemas.microsoft.com/office/drawing/2014/main" id="{B686FECB-487E-B346-895B-42286E9901B4}"/>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0" name="Freeform: Shape 1317">
                <a:extLst>
                  <a:ext uri="{FF2B5EF4-FFF2-40B4-BE49-F238E27FC236}">
                    <a16:creationId xmlns:a16="http://schemas.microsoft.com/office/drawing/2014/main" id="{5BEB3CC3-A00C-1940-BED3-D679AC277829}"/>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1" name="Freeform: Shape 1318">
                <a:extLst>
                  <a:ext uri="{FF2B5EF4-FFF2-40B4-BE49-F238E27FC236}">
                    <a16:creationId xmlns:a16="http://schemas.microsoft.com/office/drawing/2014/main" id="{F11B15FE-05E1-1449-8F87-6568F40A40C4}"/>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2" name="Freeform: Shape 1319">
                <a:extLst>
                  <a:ext uri="{FF2B5EF4-FFF2-40B4-BE49-F238E27FC236}">
                    <a16:creationId xmlns:a16="http://schemas.microsoft.com/office/drawing/2014/main" id="{96E12588-7D46-5D4D-9D2D-03128F830596}"/>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3" name="Freeform: Shape 1320">
                <a:extLst>
                  <a:ext uri="{FF2B5EF4-FFF2-40B4-BE49-F238E27FC236}">
                    <a16:creationId xmlns:a16="http://schemas.microsoft.com/office/drawing/2014/main" id="{F663E21D-0FF3-4549-815D-47682C82DDB7}"/>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4" name="Freeform: Shape 1321">
                <a:extLst>
                  <a:ext uri="{FF2B5EF4-FFF2-40B4-BE49-F238E27FC236}">
                    <a16:creationId xmlns:a16="http://schemas.microsoft.com/office/drawing/2014/main" id="{B7E6F606-5B9D-CC47-9745-54ACC32FBC8C}"/>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5" name="Freeform: Shape 1322">
                <a:extLst>
                  <a:ext uri="{FF2B5EF4-FFF2-40B4-BE49-F238E27FC236}">
                    <a16:creationId xmlns:a16="http://schemas.microsoft.com/office/drawing/2014/main" id="{62BD8F4E-AE0B-1E41-9139-120DEDF1A50B}"/>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6" name="Freeform: Shape 1323">
                <a:extLst>
                  <a:ext uri="{FF2B5EF4-FFF2-40B4-BE49-F238E27FC236}">
                    <a16:creationId xmlns:a16="http://schemas.microsoft.com/office/drawing/2014/main" id="{13252D49-F3AE-4F41-930A-9BFC2D5769CD}"/>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7" name="Freeform: Shape 1324">
                <a:extLst>
                  <a:ext uri="{FF2B5EF4-FFF2-40B4-BE49-F238E27FC236}">
                    <a16:creationId xmlns:a16="http://schemas.microsoft.com/office/drawing/2014/main" id="{72D089E6-3FCD-1447-BAFC-299049FAC6B7}"/>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8" name="Freeform: Shape 1325">
                <a:extLst>
                  <a:ext uri="{FF2B5EF4-FFF2-40B4-BE49-F238E27FC236}">
                    <a16:creationId xmlns:a16="http://schemas.microsoft.com/office/drawing/2014/main" id="{029B0ED9-3AD4-9D47-98F9-FF8F25E33A45}"/>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sp>
            <p:nvSpPr>
              <p:cNvPr id="789" name="Freeform: Shape 1326">
                <a:extLst>
                  <a:ext uri="{FF2B5EF4-FFF2-40B4-BE49-F238E27FC236}">
                    <a16:creationId xmlns:a16="http://schemas.microsoft.com/office/drawing/2014/main" id="{5DFFA689-781D-244B-B12E-666261510038}"/>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731504">
                  <a:defRPr/>
                </a:pPr>
                <a:endParaRPr lang="en-US" sz="1800">
                  <a:solidFill>
                    <a:srgbClr val="FFFFFF"/>
                  </a:solidFill>
                </a:endParaRPr>
              </a:p>
            </p:txBody>
          </p:sp>
        </p:grpSp>
        <p:grpSp>
          <p:nvGrpSpPr>
            <p:cNvPr id="764" name="Group 763">
              <a:extLst>
                <a:ext uri="{FF2B5EF4-FFF2-40B4-BE49-F238E27FC236}">
                  <a16:creationId xmlns:a16="http://schemas.microsoft.com/office/drawing/2014/main" id="{668627AC-D0C8-5F40-AC2D-3BE91EAFC8B1}"/>
                </a:ext>
              </a:extLst>
            </p:cNvPr>
            <p:cNvGrpSpPr/>
            <p:nvPr/>
          </p:nvGrpSpPr>
          <p:grpSpPr>
            <a:xfrm>
              <a:off x="14184160" y="3439575"/>
              <a:ext cx="193015" cy="188521"/>
              <a:chOff x="8848997" y="6359275"/>
              <a:chExt cx="785468" cy="767180"/>
            </a:xfrm>
          </p:grpSpPr>
          <p:sp>
            <p:nvSpPr>
              <p:cNvPr id="765" name="Freeform: Shape 1302">
                <a:extLst>
                  <a:ext uri="{FF2B5EF4-FFF2-40B4-BE49-F238E27FC236}">
                    <a16:creationId xmlns:a16="http://schemas.microsoft.com/office/drawing/2014/main" id="{466229F0-2BF4-C643-B463-6A0AD774537C}"/>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66" name="Freeform: Shape 1303">
                <a:extLst>
                  <a:ext uri="{FF2B5EF4-FFF2-40B4-BE49-F238E27FC236}">
                    <a16:creationId xmlns:a16="http://schemas.microsoft.com/office/drawing/2014/main" id="{073B7DFE-EBF6-6847-B7EE-3373A4924676}"/>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67" name="Freeform: Shape 1304">
                <a:extLst>
                  <a:ext uri="{FF2B5EF4-FFF2-40B4-BE49-F238E27FC236}">
                    <a16:creationId xmlns:a16="http://schemas.microsoft.com/office/drawing/2014/main" id="{C5B740B9-1EF9-CF4E-9739-1D43268920ED}"/>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68" name="Freeform: Shape 1305">
                <a:extLst>
                  <a:ext uri="{FF2B5EF4-FFF2-40B4-BE49-F238E27FC236}">
                    <a16:creationId xmlns:a16="http://schemas.microsoft.com/office/drawing/2014/main" id="{792C03A9-47FD-A34D-A9FD-D720AB9F2D4F}"/>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731504">
                  <a:defRPr/>
                </a:pPr>
                <a:endParaRPr lang="en-US" sz="1800">
                  <a:solidFill>
                    <a:srgbClr val="FFFFFF"/>
                  </a:solidFill>
                </a:endParaRPr>
              </a:p>
            </p:txBody>
          </p:sp>
          <p:sp>
            <p:nvSpPr>
              <p:cNvPr id="769" name="Freeform: Shape 1306">
                <a:extLst>
                  <a:ext uri="{FF2B5EF4-FFF2-40B4-BE49-F238E27FC236}">
                    <a16:creationId xmlns:a16="http://schemas.microsoft.com/office/drawing/2014/main" id="{1BF42053-7BA9-2348-9920-AE6791360BAE}"/>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sp>
            <p:nvSpPr>
              <p:cNvPr id="770" name="Freeform: Shape 1307">
                <a:extLst>
                  <a:ext uri="{FF2B5EF4-FFF2-40B4-BE49-F238E27FC236}">
                    <a16:creationId xmlns:a16="http://schemas.microsoft.com/office/drawing/2014/main" id="{D6B078B1-EAFA-614F-A18E-05E74062AA7A}"/>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731504">
                  <a:defRPr/>
                </a:pPr>
                <a:endParaRPr lang="en-US" sz="1800">
                  <a:solidFill>
                    <a:srgbClr val="FFFFFF"/>
                  </a:solidFill>
                </a:endParaRPr>
              </a:p>
            </p:txBody>
          </p:sp>
        </p:grpSp>
      </p:grpSp>
      <p:sp>
        <p:nvSpPr>
          <p:cNvPr id="580" name="Rectangle 579">
            <a:extLst>
              <a:ext uri="{FF2B5EF4-FFF2-40B4-BE49-F238E27FC236}">
                <a16:creationId xmlns:a16="http://schemas.microsoft.com/office/drawing/2014/main" id="{687129B9-8F98-1840-B34B-9AACD6F9A7F0}"/>
              </a:ext>
            </a:extLst>
          </p:cNvPr>
          <p:cNvSpPr/>
          <p:nvPr/>
        </p:nvSpPr>
        <p:spPr>
          <a:xfrm>
            <a:off x="12124185" y="2118438"/>
            <a:ext cx="2104771" cy="590910"/>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5" name="Rectangle 604">
            <a:extLst>
              <a:ext uri="{FF2B5EF4-FFF2-40B4-BE49-F238E27FC236}">
                <a16:creationId xmlns:a16="http://schemas.microsoft.com/office/drawing/2014/main" id="{D2624530-8724-BE44-90C9-A74E466227F8}"/>
              </a:ext>
            </a:extLst>
          </p:cNvPr>
          <p:cNvSpPr/>
          <p:nvPr/>
        </p:nvSpPr>
        <p:spPr>
          <a:xfrm>
            <a:off x="4056959" y="4018560"/>
            <a:ext cx="5612794" cy="1930207"/>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1" name="Rectangle 790">
            <a:extLst>
              <a:ext uri="{FF2B5EF4-FFF2-40B4-BE49-F238E27FC236}">
                <a16:creationId xmlns:a16="http://schemas.microsoft.com/office/drawing/2014/main" id="{CC5782F4-0B4E-2949-A151-DC69E06B5179}"/>
              </a:ext>
            </a:extLst>
          </p:cNvPr>
          <p:cNvSpPr/>
          <p:nvPr/>
        </p:nvSpPr>
        <p:spPr>
          <a:xfrm>
            <a:off x="8306964" y="2118437"/>
            <a:ext cx="1610497" cy="1930207"/>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hevron 5">
            <a:extLst>
              <a:ext uri="{FF2B5EF4-FFF2-40B4-BE49-F238E27FC236}">
                <a16:creationId xmlns:a16="http://schemas.microsoft.com/office/drawing/2014/main" id="{95F2C23C-1821-4633-971F-7934CA77581E}"/>
              </a:ext>
            </a:extLst>
          </p:cNvPr>
          <p:cNvSpPr/>
          <p:nvPr/>
        </p:nvSpPr>
        <p:spPr>
          <a:xfrm>
            <a:off x="3886307" y="1410143"/>
            <a:ext cx="6101804" cy="562890"/>
          </a:xfrm>
          <a:prstGeom prst="chevron">
            <a:avLst/>
          </a:prstGeom>
          <a:solidFill>
            <a:srgbClr val="A166FF"/>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1173456">
              <a:lnSpc>
                <a:spcPct val="90000"/>
              </a:lnSpc>
              <a:spcAft>
                <a:spcPct val="35000"/>
              </a:spcAft>
              <a:defRPr/>
            </a:pPr>
            <a:r>
              <a:rPr lang="en-US" sz="2600" b="1">
                <a:solidFill>
                  <a:schemeClr val="bg1"/>
                </a:solidFill>
                <a:latin typeface="+mj-lt"/>
                <a:ea typeface="Amazon Ember" charset="0"/>
                <a:cs typeface="Amazon Ember" charset="0"/>
              </a:rPr>
              <a:t>Mobilize</a:t>
            </a:r>
          </a:p>
        </p:txBody>
      </p:sp>
      <p:sp>
        <p:nvSpPr>
          <p:cNvPr id="792" name="Rectangle 791">
            <a:extLst>
              <a:ext uri="{FF2B5EF4-FFF2-40B4-BE49-F238E27FC236}">
                <a16:creationId xmlns:a16="http://schemas.microsoft.com/office/drawing/2014/main" id="{B2A3621D-7556-8F40-83BE-40252CB58DF7}"/>
              </a:ext>
            </a:extLst>
          </p:cNvPr>
          <p:cNvSpPr/>
          <p:nvPr/>
        </p:nvSpPr>
        <p:spPr>
          <a:xfrm>
            <a:off x="401444" y="3426019"/>
            <a:ext cx="3513061" cy="2522748"/>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3" name="Rectangle 792">
            <a:extLst>
              <a:ext uri="{FF2B5EF4-FFF2-40B4-BE49-F238E27FC236}">
                <a16:creationId xmlns:a16="http://schemas.microsoft.com/office/drawing/2014/main" id="{75C35CD5-A509-9B4C-B92E-D9679B925E33}"/>
              </a:ext>
            </a:extLst>
          </p:cNvPr>
          <p:cNvSpPr/>
          <p:nvPr/>
        </p:nvSpPr>
        <p:spPr>
          <a:xfrm>
            <a:off x="11804165" y="3208937"/>
            <a:ext cx="2104771" cy="541718"/>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7" name="Rectangle 816">
            <a:extLst>
              <a:ext uri="{FF2B5EF4-FFF2-40B4-BE49-F238E27FC236}">
                <a16:creationId xmlns:a16="http://schemas.microsoft.com/office/drawing/2014/main" id="{AC8B3EEA-23A0-054F-BE5F-DC450DDB3830}"/>
              </a:ext>
            </a:extLst>
          </p:cNvPr>
          <p:cNvSpPr/>
          <p:nvPr/>
        </p:nvSpPr>
        <p:spPr>
          <a:xfrm>
            <a:off x="11993308" y="2767370"/>
            <a:ext cx="2104771" cy="541718"/>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8" name="Rectangle 817">
            <a:extLst>
              <a:ext uri="{FF2B5EF4-FFF2-40B4-BE49-F238E27FC236}">
                <a16:creationId xmlns:a16="http://schemas.microsoft.com/office/drawing/2014/main" id="{050365D7-6308-E945-AF14-FC67DBDCCE5E}"/>
              </a:ext>
            </a:extLst>
          </p:cNvPr>
          <p:cNvSpPr/>
          <p:nvPr/>
        </p:nvSpPr>
        <p:spPr>
          <a:xfrm>
            <a:off x="10197377" y="4794991"/>
            <a:ext cx="3308311" cy="975632"/>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0066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nodeType="withEffect">
                                  <p:stCondLst>
                                    <p:cond delay="0"/>
                                  </p:stCondLst>
                                  <p:childTnLst>
                                    <p:animMotion origin="layout" path="M 1.90972E-6 3.82716E-6 L -0.00727 3.82716E-6 " pathEditMode="relative" rAng="0" ptsTypes="AA">
                                      <p:cBhvr>
                                        <p:cTn id="9" dur="500" spd="-100000" fill="hold"/>
                                        <p:tgtEl>
                                          <p:spTgt spid="5"/>
                                        </p:tgtEl>
                                        <p:attrNameLst>
                                          <p:attrName>ppt_x</p:attrName>
                                          <p:attrName>ppt_y</p:attrName>
                                        </p:attrNameLst>
                                      </p:cBhvr>
                                      <p:rCtr x="-369"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35" presetClass="path" presetSubtype="0" decel="100000" fill="hold" nodeType="withEffect">
                                  <p:stCondLst>
                                    <p:cond delay="0"/>
                                  </p:stCondLst>
                                  <p:childTnLst>
                                    <p:animMotion origin="layout" path="M 1.90972E-6 3.82716E-6 L -0.00727 3.82716E-6 " pathEditMode="relative" rAng="0" ptsTypes="AA">
                                      <p:cBhvr>
                                        <p:cTn id="15" dur="500" spd="-100000" fill="hold"/>
                                        <p:tgtEl>
                                          <p:spTgt spid="9"/>
                                        </p:tgtEl>
                                        <p:attrNameLst>
                                          <p:attrName>ppt_x</p:attrName>
                                          <p:attrName>ppt_y</p:attrName>
                                        </p:attrNameLst>
                                      </p:cBhvr>
                                      <p:rCtr x="-369"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35" presetClass="path" presetSubtype="0" decel="100000" fill="hold" nodeType="withEffect">
                                  <p:stCondLst>
                                    <p:cond delay="0"/>
                                  </p:stCondLst>
                                  <p:childTnLst>
                                    <p:animMotion origin="layout" path="M 1.90972E-6 3.82716E-6 L -0.00727 3.82716E-6 " pathEditMode="relative" rAng="0" ptsTypes="AA">
                                      <p:cBhvr>
                                        <p:cTn id="21" dur="500" spd="-100000" fill="hold"/>
                                        <p:tgtEl>
                                          <p:spTgt spid="12"/>
                                        </p:tgtEl>
                                        <p:attrNameLst>
                                          <p:attrName>ppt_x</p:attrName>
                                          <p:attrName>ppt_y</p:attrName>
                                        </p:attrNameLst>
                                      </p:cBhvr>
                                      <p:rCtr x="-369" y="0"/>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35" presetClass="path" presetSubtype="0" decel="100000" fill="hold" nodeType="withEffect">
                                  <p:stCondLst>
                                    <p:cond delay="0"/>
                                  </p:stCondLst>
                                  <p:childTnLst>
                                    <p:animMotion origin="layout" path="M 1.90972E-6 3.82716E-6 L -0.00727 3.82716E-6 " pathEditMode="relative" rAng="0" ptsTypes="AA">
                                      <p:cBhvr>
                                        <p:cTn id="27" dur="500" spd="-100000" fill="hold"/>
                                        <p:tgtEl>
                                          <p:spTgt spid="11"/>
                                        </p:tgtEl>
                                        <p:attrNameLst>
                                          <p:attrName>ppt_x</p:attrName>
                                          <p:attrName>ppt_y</p:attrName>
                                        </p:attrNameLst>
                                      </p:cBhvr>
                                      <p:rCtr x="-3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D5F3C4-1CCD-7A49-B4D1-541329AAD66F}"/>
              </a:ext>
            </a:extLst>
          </p:cNvPr>
          <p:cNvSpPr/>
          <p:nvPr/>
        </p:nvSpPr>
        <p:spPr>
          <a:xfrm>
            <a:off x="6921714" y="6796878"/>
            <a:ext cx="1479572" cy="48439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Portfolio Assessment Overview</a:t>
            </a:r>
          </a:p>
        </p:txBody>
      </p:sp>
      <p:grpSp>
        <p:nvGrpSpPr>
          <p:cNvPr id="3" name="Group 2">
            <a:extLst>
              <a:ext uri="{FF2B5EF4-FFF2-40B4-BE49-F238E27FC236}">
                <a16:creationId xmlns:a16="http://schemas.microsoft.com/office/drawing/2014/main" id="{3797C69F-D479-4BB2-8CBF-1D5AA792571F}"/>
              </a:ext>
            </a:extLst>
          </p:cNvPr>
          <p:cNvGrpSpPr/>
          <p:nvPr/>
        </p:nvGrpSpPr>
        <p:grpSpPr>
          <a:xfrm>
            <a:off x="608773" y="1089158"/>
            <a:ext cx="12323131" cy="3365884"/>
            <a:chOff x="608773" y="1302100"/>
            <a:chExt cx="12323131" cy="3365884"/>
          </a:xfrm>
        </p:grpSpPr>
        <p:sp>
          <p:nvSpPr>
            <p:cNvPr id="56" name="TextBox 55">
              <a:extLst>
                <a:ext uri="{FF2B5EF4-FFF2-40B4-BE49-F238E27FC236}">
                  <a16:creationId xmlns:a16="http://schemas.microsoft.com/office/drawing/2014/main" id="{6EEA6164-C476-46EE-9594-D8B17C6C9195}"/>
                </a:ext>
              </a:extLst>
            </p:cNvPr>
            <p:cNvSpPr txBox="1"/>
            <p:nvPr/>
          </p:nvSpPr>
          <p:spPr>
            <a:xfrm>
              <a:off x="608773" y="1302100"/>
              <a:ext cx="4241546" cy="276999"/>
            </a:xfrm>
            <a:prstGeom prst="rect">
              <a:avLst/>
            </a:prstGeom>
            <a:noFill/>
          </p:spPr>
          <p:txBody>
            <a:bodyPr wrap="non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zon Ember"/>
                  <a:ea typeface="+mn-ea"/>
                  <a:cs typeface="+mn-cs"/>
                </a:rPr>
                <a:t>Disconnected and incomplete data </a:t>
              </a:r>
            </a:p>
          </p:txBody>
        </p:sp>
        <p:sp>
          <p:nvSpPr>
            <p:cNvPr id="62" name="TextBox 61">
              <a:extLst>
                <a:ext uri="{FF2B5EF4-FFF2-40B4-BE49-F238E27FC236}">
                  <a16:creationId xmlns:a16="http://schemas.microsoft.com/office/drawing/2014/main" id="{80750D36-DBCA-4295-AF48-47A87168CD18}"/>
                </a:ext>
              </a:extLst>
            </p:cNvPr>
            <p:cNvSpPr txBox="1"/>
            <p:nvPr/>
          </p:nvSpPr>
          <p:spPr>
            <a:xfrm>
              <a:off x="7551999" y="1314573"/>
              <a:ext cx="1715214" cy="276999"/>
            </a:xfrm>
            <a:prstGeom prst="rect">
              <a:avLst/>
            </a:prstGeom>
            <a:noFill/>
          </p:spPr>
          <p:txBody>
            <a:bodyPr wrap="non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zon Ember"/>
                  <a:ea typeface="+mn-ea"/>
                  <a:cs typeface="+mn-cs"/>
                </a:rPr>
                <a:t>Organize Data</a:t>
              </a:r>
            </a:p>
          </p:txBody>
        </p:sp>
        <p:sp>
          <p:nvSpPr>
            <p:cNvPr id="68" name="TextBox 67">
              <a:extLst>
                <a:ext uri="{FF2B5EF4-FFF2-40B4-BE49-F238E27FC236}">
                  <a16:creationId xmlns:a16="http://schemas.microsoft.com/office/drawing/2014/main" id="{C8A8C98F-F532-4A48-A33C-0D0CA404EB70}"/>
                </a:ext>
              </a:extLst>
            </p:cNvPr>
            <p:cNvSpPr txBox="1"/>
            <p:nvPr/>
          </p:nvSpPr>
          <p:spPr>
            <a:xfrm>
              <a:off x="11947660" y="1325493"/>
              <a:ext cx="984244" cy="276999"/>
            </a:xfrm>
            <a:prstGeom prst="rect">
              <a:avLst/>
            </a:prstGeom>
            <a:noFill/>
          </p:spPr>
          <p:txBody>
            <a:bodyPr wrap="none" lIns="0" tIns="0" rIns="0" bIns="0" rtlCol="0">
              <a:spAutoFit/>
            </a:bodyPr>
            <a:lstStyle/>
            <a:p>
              <a:pPr marL="0" marR="0" lvl="0" indent="0" algn="l" defTabSz="73152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zon Ember"/>
                  <a:ea typeface="+mn-ea"/>
                  <a:cs typeface="+mn-cs"/>
                </a:rPr>
                <a:t>Outputs</a:t>
              </a:r>
            </a:p>
          </p:txBody>
        </p:sp>
        <p:grpSp>
          <p:nvGrpSpPr>
            <p:cNvPr id="36" name="Group 35">
              <a:extLst>
                <a:ext uri="{FF2B5EF4-FFF2-40B4-BE49-F238E27FC236}">
                  <a16:creationId xmlns:a16="http://schemas.microsoft.com/office/drawing/2014/main" id="{BB672F2C-EC8F-4AF3-A0D9-75F5ABE99FF1}"/>
                </a:ext>
              </a:extLst>
            </p:cNvPr>
            <p:cNvGrpSpPr/>
            <p:nvPr/>
          </p:nvGrpSpPr>
          <p:grpSpPr>
            <a:xfrm>
              <a:off x="6585596" y="2033369"/>
              <a:ext cx="3180623" cy="2634615"/>
              <a:chOff x="5338763" y="5124449"/>
              <a:chExt cx="3949700" cy="2634615"/>
            </a:xfrm>
          </p:grpSpPr>
          <p:sp>
            <p:nvSpPr>
              <p:cNvPr id="35" name="Freeform 9">
                <a:extLst>
                  <a:ext uri="{FF2B5EF4-FFF2-40B4-BE49-F238E27FC236}">
                    <a16:creationId xmlns:a16="http://schemas.microsoft.com/office/drawing/2014/main" id="{8AC13E19-7ED9-42D5-83A3-C774AEE252B7}"/>
                  </a:ext>
                </a:extLst>
              </p:cNvPr>
              <p:cNvSpPr>
                <a:spLocks/>
              </p:cNvSpPr>
              <p:nvPr/>
            </p:nvSpPr>
            <p:spPr bwMode="auto">
              <a:xfrm>
                <a:off x="5338763" y="5124449"/>
                <a:ext cx="3949700" cy="902501"/>
              </a:xfrm>
              <a:custGeom>
                <a:avLst/>
                <a:gdLst>
                  <a:gd name="T0" fmla="*/ 0 w 2488"/>
                  <a:gd name="T1" fmla="*/ 0 h 684"/>
                  <a:gd name="T2" fmla="*/ 332 w 2488"/>
                  <a:gd name="T3" fmla="*/ 0 h 684"/>
                  <a:gd name="T4" fmla="*/ 2129 w 2488"/>
                  <a:gd name="T5" fmla="*/ 684 h 684"/>
                  <a:gd name="T6" fmla="*/ 2488 w 2488"/>
                  <a:gd name="T7" fmla="*/ 684 h 684"/>
                </a:gdLst>
                <a:ahLst/>
                <a:cxnLst>
                  <a:cxn ang="0">
                    <a:pos x="T0" y="T1"/>
                  </a:cxn>
                  <a:cxn ang="0">
                    <a:pos x="T2" y="T3"/>
                  </a:cxn>
                  <a:cxn ang="0">
                    <a:pos x="T4" y="T5"/>
                  </a:cxn>
                  <a:cxn ang="0">
                    <a:pos x="T6" y="T7"/>
                  </a:cxn>
                </a:cxnLst>
                <a:rect l="0" t="0" r="r" b="b"/>
                <a:pathLst>
                  <a:path w="2488" h="684">
                    <a:moveTo>
                      <a:pt x="0" y="0"/>
                    </a:moveTo>
                    <a:lnTo>
                      <a:pt x="332" y="0"/>
                    </a:lnTo>
                    <a:lnTo>
                      <a:pt x="2129" y="684"/>
                    </a:lnTo>
                    <a:lnTo>
                      <a:pt x="2488" y="68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83" name="Freeform 9">
                <a:extLst>
                  <a:ext uri="{FF2B5EF4-FFF2-40B4-BE49-F238E27FC236}">
                    <a16:creationId xmlns:a16="http://schemas.microsoft.com/office/drawing/2014/main" id="{461C142D-B737-4AC2-8A0D-B7C52DA99246}"/>
                  </a:ext>
                </a:extLst>
              </p:cNvPr>
              <p:cNvSpPr>
                <a:spLocks/>
              </p:cNvSpPr>
              <p:nvPr/>
            </p:nvSpPr>
            <p:spPr bwMode="auto">
              <a:xfrm flipV="1">
                <a:off x="5338763" y="6896230"/>
                <a:ext cx="3949700" cy="862834"/>
              </a:xfrm>
              <a:custGeom>
                <a:avLst/>
                <a:gdLst>
                  <a:gd name="T0" fmla="*/ 0 w 2488"/>
                  <a:gd name="T1" fmla="*/ 0 h 684"/>
                  <a:gd name="T2" fmla="*/ 332 w 2488"/>
                  <a:gd name="T3" fmla="*/ 0 h 684"/>
                  <a:gd name="T4" fmla="*/ 2129 w 2488"/>
                  <a:gd name="T5" fmla="*/ 684 h 684"/>
                  <a:gd name="T6" fmla="*/ 2488 w 2488"/>
                  <a:gd name="T7" fmla="*/ 684 h 684"/>
                </a:gdLst>
                <a:ahLst/>
                <a:cxnLst>
                  <a:cxn ang="0">
                    <a:pos x="T0" y="T1"/>
                  </a:cxn>
                  <a:cxn ang="0">
                    <a:pos x="T2" y="T3"/>
                  </a:cxn>
                  <a:cxn ang="0">
                    <a:pos x="T4" y="T5"/>
                  </a:cxn>
                  <a:cxn ang="0">
                    <a:pos x="T6" y="T7"/>
                  </a:cxn>
                </a:cxnLst>
                <a:rect l="0" t="0" r="r" b="b"/>
                <a:pathLst>
                  <a:path w="2488" h="684">
                    <a:moveTo>
                      <a:pt x="0" y="0"/>
                    </a:moveTo>
                    <a:lnTo>
                      <a:pt x="332" y="0"/>
                    </a:lnTo>
                    <a:lnTo>
                      <a:pt x="2129" y="684"/>
                    </a:lnTo>
                    <a:lnTo>
                      <a:pt x="2488" y="68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84" name="Freeform 5">
              <a:extLst>
                <a:ext uri="{FF2B5EF4-FFF2-40B4-BE49-F238E27FC236}">
                  <a16:creationId xmlns:a16="http://schemas.microsoft.com/office/drawing/2014/main" id="{44B5B7D1-D670-4479-A21D-33F316266DD7}"/>
                </a:ext>
              </a:extLst>
            </p:cNvPr>
            <p:cNvSpPr>
              <a:spLocks/>
            </p:cNvSpPr>
            <p:nvPr/>
          </p:nvSpPr>
          <p:spPr bwMode="auto">
            <a:xfrm>
              <a:off x="6080572" y="2177404"/>
              <a:ext cx="1005840" cy="1005840"/>
            </a:xfrm>
            <a:custGeom>
              <a:avLst/>
              <a:gdLst>
                <a:gd name="connsiteX0" fmla="*/ 0 w 1005840"/>
                <a:gd name="connsiteY0" fmla="*/ 502920 h 1005840"/>
                <a:gd name="connsiteX1" fmla="*/ 502920 w 1005840"/>
                <a:gd name="connsiteY1" fmla="*/ 0 h 1005840"/>
                <a:gd name="connsiteX2" fmla="*/ 1005840 w 1005840"/>
                <a:gd name="connsiteY2" fmla="*/ 502920 h 1005840"/>
                <a:gd name="connsiteX3" fmla="*/ 502920 w 1005840"/>
                <a:gd name="connsiteY3" fmla="*/ 1005840 h 1005840"/>
                <a:gd name="connsiteX4" fmla="*/ 0 w 1005840"/>
                <a:gd name="connsiteY4" fmla="*/ 50292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1005840">
                  <a:moveTo>
                    <a:pt x="0" y="502920"/>
                  </a:moveTo>
                  <a:cubicBezTo>
                    <a:pt x="0" y="225165"/>
                    <a:pt x="225165" y="0"/>
                    <a:pt x="502920" y="0"/>
                  </a:cubicBezTo>
                  <a:cubicBezTo>
                    <a:pt x="780675" y="0"/>
                    <a:pt x="1005840" y="225165"/>
                    <a:pt x="1005840" y="502920"/>
                  </a:cubicBezTo>
                  <a:cubicBezTo>
                    <a:pt x="1005840" y="780675"/>
                    <a:pt x="780675" y="1005840"/>
                    <a:pt x="502920" y="1005840"/>
                  </a:cubicBezTo>
                  <a:cubicBezTo>
                    <a:pt x="225165" y="1005840"/>
                    <a:pt x="0" y="780675"/>
                    <a:pt x="0" y="502920"/>
                  </a:cubicBezTo>
                  <a:close/>
                </a:path>
              </a:pathLst>
            </a:custGeom>
            <a:noFill/>
            <a:ln w="19050">
              <a:solidFill>
                <a:schemeClr val="accent1"/>
              </a:solidFill>
            </a:ln>
          </p:spPr>
          <p:txBody>
            <a:bodyPr vert="horz" wrap="none" lIns="0" tIns="0" rIns="0" bIns="0" numCol="1" anchor="ctr" anchorCtr="0" compatLnSpc="1">
              <a:prstTxWarp prst="textNoShape">
                <a:avLst/>
              </a:prstTxWarp>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Applications</a:t>
              </a:r>
            </a:p>
          </p:txBody>
        </p:sp>
        <p:sp>
          <p:nvSpPr>
            <p:cNvPr id="185" name="Freeform 5">
              <a:extLst>
                <a:ext uri="{FF2B5EF4-FFF2-40B4-BE49-F238E27FC236}">
                  <a16:creationId xmlns:a16="http://schemas.microsoft.com/office/drawing/2014/main" id="{FDA3BBEF-E1E4-4F41-985E-1B5456ABA1B4}"/>
                </a:ext>
              </a:extLst>
            </p:cNvPr>
            <p:cNvSpPr>
              <a:spLocks/>
            </p:cNvSpPr>
            <p:nvPr/>
          </p:nvSpPr>
          <p:spPr bwMode="auto">
            <a:xfrm>
              <a:off x="6544944" y="3391742"/>
              <a:ext cx="1005840" cy="1005840"/>
            </a:xfrm>
            <a:custGeom>
              <a:avLst/>
              <a:gdLst>
                <a:gd name="connsiteX0" fmla="*/ 0 w 1005840"/>
                <a:gd name="connsiteY0" fmla="*/ 502920 h 1005840"/>
                <a:gd name="connsiteX1" fmla="*/ 502920 w 1005840"/>
                <a:gd name="connsiteY1" fmla="*/ 0 h 1005840"/>
                <a:gd name="connsiteX2" fmla="*/ 1005840 w 1005840"/>
                <a:gd name="connsiteY2" fmla="*/ 502920 h 1005840"/>
                <a:gd name="connsiteX3" fmla="*/ 502920 w 1005840"/>
                <a:gd name="connsiteY3" fmla="*/ 1005840 h 1005840"/>
                <a:gd name="connsiteX4" fmla="*/ 0 w 1005840"/>
                <a:gd name="connsiteY4" fmla="*/ 50292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1005840">
                  <a:moveTo>
                    <a:pt x="0" y="502920"/>
                  </a:moveTo>
                  <a:cubicBezTo>
                    <a:pt x="0" y="225165"/>
                    <a:pt x="225165" y="0"/>
                    <a:pt x="502920" y="0"/>
                  </a:cubicBezTo>
                  <a:cubicBezTo>
                    <a:pt x="780675" y="0"/>
                    <a:pt x="1005840" y="225165"/>
                    <a:pt x="1005840" y="502920"/>
                  </a:cubicBezTo>
                  <a:cubicBezTo>
                    <a:pt x="1005840" y="780675"/>
                    <a:pt x="780675" y="1005840"/>
                    <a:pt x="502920" y="1005840"/>
                  </a:cubicBezTo>
                  <a:cubicBezTo>
                    <a:pt x="225165" y="1005840"/>
                    <a:pt x="0" y="780675"/>
                    <a:pt x="0" y="502920"/>
                  </a:cubicBezTo>
                  <a:close/>
                </a:path>
              </a:pathLst>
            </a:custGeom>
            <a:noFill/>
            <a:ln w="19050">
              <a:solidFill>
                <a:schemeClr val="accent1"/>
              </a:solidFill>
            </a:ln>
          </p:spPr>
          <p:txBody>
            <a:bodyPr vert="horz" wrap="none" lIns="0" tIns="0" rIns="0" bIns="0" numCol="1" anchor="ctr" anchorCtr="0" compatLnSpc="1">
              <a:prstTxWarp prst="textNoShape">
                <a:avLst/>
              </a:prstTxWarp>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Performance</a:t>
              </a:r>
            </a:p>
          </p:txBody>
        </p:sp>
        <p:sp>
          <p:nvSpPr>
            <p:cNvPr id="186" name="Freeform 5">
              <a:extLst>
                <a:ext uri="{FF2B5EF4-FFF2-40B4-BE49-F238E27FC236}">
                  <a16:creationId xmlns:a16="http://schemas.microsoft.com/office/drawing/2014/main" id="{A38FC545-764A-4707-B805-A6A3D533915A}"/>
                </a:ext>
              </a:extLst>
            </p:cNvPr>
            <p:cNvSpPr>
              <a:spLocks/>
            </p:cNvSpPr>
            <p:nvPr/>
          </p:nvSpPr>
          <p:spPr bwMode="auto">
            <a:xfrm>
              <a:off x="7628486" y="2769828"/>
              <a:ext cx="1005840" cy="1005840"/>
            </a:xfrm>
            <a:custGeom>
              <a:avLst/>
              <a:gdLst>
                <a:gd name="connsiteX0" fmla="*/ 0 w 1005840"/>
                <a:gd name="connsiteY0" fmla="*/ 502920 h 1005840"/>
                <a:gd name="connsiteX1" fmla="*/ 502920 w 1005840"/>
                <a:gd name="connsiteY1" fmla="*/ 0 h 1005840"/>
                <a:gd name="connsiteX2" fmla="*/ 1005840 w 1005840"/>
                <a:gd name="connsiteY2" fmla="*/ 502920 h 1005840"/>
                <a:gd name="connsiteX3" fmla="*/ 502920 w 1005840"/>
                <a:gd name="connsiteY3" fmla="*/ 1005840 h 1005840"/>
                <a:gd name="connsiteX4" fmla="*/ 0 w 1005840"/>
                <a:gd name="connsiteY4" fmla="*/ 50292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1005840">
                  <a:moveTo>
                    <a:pt x="0" y="502920"/>
                  </a:moveTo>
                  <a:cubicBezTo>
                    <a:pt x="0" y="225165"/>
                    <a:pt x="225165" y="0"/>
                    <a:pt x="502920" y="0"/>
                  </a:cubicBezTo>
                  <a:cubicBezTo>
                    <a:pt x="780675" y="0"/>
                    <a:pt x="1005840" y="225165"/>
                    <a:pt x="1005840" y="502920"/>
                  </a:cubicBezTo>
                  <a:cubicBezTo>
                    <a:pt x="1005840" y="780675"/>
                    <a:pt x="780675" y="1005840"/>
                    <a:pt x="502920" y="1005840"/>
                  </a:cubicBezTo>
                  <a:cubicBezTo>
                    <a:pt x="225165" y="1005840"/>
                    <a:pt x="0" y="780675"/>
                    <a:pt x="0" y="502920"/>
                  </a:cubicBezTo>
                  <a:close/>
                </a:path>
              </a:pathLst>
            </a:custGeom>
            <a:noFill/>
            <a:ln w="19050">
              <a:solidFill>
                <a:schemeClr val="accent1"/>
              </a:solidFill>
            </a:ln>
          </p:spPr>
          <p:txBody>
            <a:bodyPr vert="horz" wrap="none" lIns="0" tIns="0" rIns="0" bIns="0" numCol="1" anchor="ctr" anchorCtr="0" compatLnSpc="1">
              <a:prstTxWarp prst="textNoShape">
                <a:avLst/>
              </a:prstTxWarp>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a:ea typeface="+mn-ea"/>
                  <a:cs typeface="+mn-cs"/>
                </a:rPr>
                <a:t>Infrastructure</a:t>
              </a:r>
            </a:p>
          </p:txBody>
        </p:sp>
        <p:cxnSp>
          <p:nvCxnSpPr>
            <p:cNvPr id="41" name="Straight Arrow Connector 40">
              <a:extLst>
                <a:ext uri="{FF2B5EF4-FFF2-40B4-BE49-F238E27FC236}">
                  <a16:creationId xmlns:a16="http://schemas.microsoft.com/office/drawing/2014/main" id="{B6062004-04EF-4206-B3E8-AFA6E7019A41}"/>
                </a:ext>
              </a:extLst>
            </p:cNvPr>
            <p:cNvCxnSpPr>
              <a:cxnSpLocks/>
            </p:cNvCxnSpPr>
            <p:nvPr/>
          </p:nvCxnSpPr>
          <p:spPr>
            <a:xfrm>
              <a:off x="4458634" y="2852047"/>
              <a:ext cx="1244093"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71B3A9C1-3F32-4ED6-A46D-65A198F275D6}"/>
                </a:ext>
              </a:extLst>
            </p:cNvPr>
            <p:cNvCxnSpPr>
              <a:cxnSpLocks/>
            </p:cNvCxnSpPr>
            <p:nvPr/>
          </p:nvCxnSpPr>
          <p:spPr>
            <a:xfrm>
              <a:off x="4259766" y="3151842"/>
              <a:ext cx="1532432"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8082F02-F7A6-48A6-92C2-6C282A34795A}"/>
                </a:ext>
              </a:extLst>
            </p:cNvPr>
            <p:cNvCxnSpPr>
              <a:cxnSpLocks/>
            </p:cNvCxnSpPr>
            <p:nvPr/>
          </p:nvCxnSpPr>
          <p:spPr>
            <a:xfrm>
              <a:off x="4126750" y="3451637"/>
              <a:ext cx="2069343"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BB9B7D51-571A-4568-821B-4EB387B114C9}"/>
                </a:ext>
              </a:extLst>
            </p:cNvPr>
            <p:cNvCxnSpPr>
              <a:cxnSpLocks/>
            </p:cNvCxnSpPr>
            <p:nvPr/>
          </p:nvCxnSpPr>
          <p:spPr>
            <a:xfrm>
              <a:off x="4554697" y="3751432"/>
              <a:ext cx="1237501"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6FE796DF-E64A-4613-B305-B60F2E83B89B}"/>
                </a:ext>
              </a:extLst>
            </p:cNvPr>
            <p:cNvCxnSpPr>
              <a:cxnSpLocks/>
            </p:cNvCxnSpPr>
            <p:nvPr/>
          </p:nvCxnSpPr>
          <p:spPr>
            <a:xfrm>
              <a:off x="4668305" y="4051227"/>
              <a:ext cx="1650307"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6665B118-BFEC-49C3-BF15-7930BA0CD5AC}"/>
                </a:ext>
              </a:extLst>
            </p:cNvPr>
            <p:cNvCxnSpPr>
              <a:cxnSpLocks/>
            </p:cNvCxnSpPr>
            <p:nvPr/>
          </p:nvCxnSpPr>
          <p:spPr>
            <a:xfrm>
              <a:off x="4850319" y="4351024"/>
              <a:ext cx="1345774"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8896029-AB57-408E-A540-297466757963}"/>
                </a:ext>
              </a:extLst>
            </p:cNvPr>
            <p:cNvCxnSpPr>
              <a:cxnSpLocks/>
            </p:cNvCxnSpPr>
            <p:nvPr/>
          </p:nvCxnSpPr>
          <p:spPr>
            <a:xfrm>
              <a:off x="4645921" y="2552252"/>
              <a:ext cx="1146277"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B7979F1A-194A-4DA2-A833-A73BA69BB24D}"/>
                </a:ext>
              </a:extLst>
            </p:cNvPr>
            <p:cNvCxnSpPr>
              <a:cxnSpLocks/>
            </p:cNvCxnSpPr>
            <p:nvPr/>
          </p:nvCxnSpPr>
          <p:spPr>
            <a:xfrm>
              <a:off x="4458634" y="2252457"/>
              <a:ext cx="1333564"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918EE4E6-6B76-481B-80B2-6FB7F4167C92}"/>
                </a:ext>
              </a:extLst>
            </p:cNvPr>
            <p:cNvCxnSpPr>
              <a:cxnSpLocks/>
            </p:cNvCxnSpPr>
            <p:nvPr/>
          </p:nvCxnSpPr>
          <p:spPr>
            <a:xfrm>
              <a:off x="8854669" y="3353548"/>
              <a:ext cx="2170654" cy="0"/>
            </a:xfrm>
            <a:prstGeom prst="straightConnector1">
              <a:avLst/>
            </a:prstGeom>
            <a:ln w="38100">
              <a:solidFill>
                <a:schemeClr val="accent1"/>
              </a:solidFill>
              <a:prstDash val="solid"/>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F2591A8E-DD23-4B8F-B53F-86A72C306FF8}"/>
                </a:ext>
              </a:extLst>
            </p:cNvPr>
            <p:cNvSpPr>
              <a:spLocks noChangeAspect="1"/>
            </p:cNvSpPr>
            <p:nvPr/>
          </p:nvSpPr>
          <p:spPr bwMode="auto">
            <a:xfrm>
              <a:off x="11350654" y="4384463"/>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FFFFFF"/>
                  </a:solidFill>
                  <a:ea typeface="Segoe UI" pitchFamily="34" charset="0"/>
                  <a:cs typeface="Segoe UI" pitchFamily="34" charset="0"/>
                </a:rPr>
                <a:t>Prioritization</a:t>
              </a:r>
              <a:endParaRPr lang="en-US" sz="2400" dirty="0">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5C00897C-E1DA-4420-87C3-46DDCB0AF664}"/>
                </a:ext>
              </a:extLst>
            </p:cNvPr>
            <p:cNvSpPr>
              <a:spLocks noChangeAspect="1"/>
            </p:cNvSpPr>
            <p:nvPr/>
          </p:nvSpPr>
          <p:spPr bwMode="auto">
            <a:xfrm>
              <a:off x="11343441" y="2830361"/>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0" rIns="0" bIns="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2000" dirty="0">
                  <a:solidFill>
                    <a:srgbClr val="FFFFFF"/>
                  </a:solidFill>
                  <a:ea typeface="Segoe UI" pitchFamily="34" charset="0"/>
                  <a:cs typeface="Segoe UI" pitchFamily="34" charset="0"/>
                </a:rPr>
                <a:t>Application Portfolio</a:t>
              </a:r>
              <a:endParaRPr lang="en-US" sz="2400" dirty="0">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1BE0143D-F7B9-437F-828F-267F29ABB71F}"/>
                </a:ext>
              </a:extLst>
            </p:cNvPr>
            <p:cNvSpPr>
              <a:spLocks noChangeAspect="1"/>
            </p:cNvSpPr>
            <p:nvPr/>
          </p:nvSpPr>
          <p:spPr bwMode="auto">
            <a:xfrm>
              <a:off x="11341294" y="3215341"/>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0" rIns="0" bIns="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2000" dirty="0">
                  <a:solidFill>
                    <a:srgbClr val="FFFFFF"/>
                  </a:solidFill>
                  <a:ea typeface="Segoe UI" pitchFamily="34" charset="0"/>
                  <a:cs typeface="Segoe UI" pitchFamily="34" charset="0"/>
                </a:rPr>
                <a:t>7R Disposition Tree</a:t>
              </a:r>
              <a:endParaRPr lang="en-US" sz="2400" dirty="0">
                <a:solidFill>
                  <a:srgbClr val="FFFFFF"/>
                </a:solidFill>
                <a:ea typeface="Segoe UI" pitchFamily="34" charset="0"/>
                <a:cs typeface="Segoe UI" pitchFamily="34" charset="0"/>
              </a:endParaRPr>
            </a:p>
          </p:txBody>
        </p:sp>
        <p:sp>
          <p:nvSpPr>
            <p:cNvPr id="69" name="Oval 68">
              <a:extLst>
                <a:ext uri="{FF2B5EF4-FFF2-40B4-BE49-F238E27FC236}">
                  <a16:creationId xmlns:a16="http://schemas.microsoft.com/office/drawing/2014/main" id="{17DBEFFD-5263-4469-B103-C32DC04C63FA}"/>
                </a:ext>
              </a:extLst>
            </p:cNvPr>
            <p:cNvSpPr>
              <a:spLocks noChangeAspect="1"/>
            </p:cNvSpPr>
            <p:nvPr/>
          </p:nvSpPr>
          <p:spPr bwMode="auto">
            <a:xfrm>
              <a:off x="11341294" y="2448406"/>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rPr>
                <a:t>Assets &amp; Dependencies</a:t>
              </a:r>
              <a:endParaRPr kumimoji="0" lang="en-US" sz="24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endParaRPr>
            </a:p>
          </p:txBody>
        </p:sp>
        <p:sp>
          <p:nvSpPr>
            <p:cNvPr id="164" name="Freeform 10">
              <a:extLst>
                <a:ext uri="{FF2B5EF4-FFF2-40B4-BE49-F238E27FC236}">
                  <a16:creationId xmlns:a16="http://schemas.microsoft.com/office/drawing/2014/main" id="{C539DC55-8C29-4D36-93E0-F070FF989677}"/>
                </a:ext>
              </a:extLst>
            </p:cNvPr>
            <p:cNvSpPr>
              <a:spLocks/>
            </p:cNvSpPr>
            <p:nvPr/>
          </p:nvSpPr>
          <p:spPr bwMode="auto">
            <a:xfrm>
              <a:off x="2283091" y="3730514"/>
              <a:ext cx="636392" cy="307777"/>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Tribal </a:t>
              </a:r>
              <a:br>
                <a:rPr kumimoji="0" lang="en-US" sz="1000" b="0" i="0" u="none" strike="noStrike" kern="1200" cap="none" spc="0" normalizeH="0" baseline="0" noProof="0" dirty="0">
                  <a:ln>
                    <a:noFill/>
                  </a:ln>
                  <a:solidFill>
                    <a:srgbClr val="FFFFFF"/>
                  </a:solidFill>
                  <a:effectLst/>
                  <a:uLnTx/>
                  <a:uFillTx/>
                  <a:latin typeface="Amazon Ember"/>
                  <a:ea typeface="+mn-ea"/>
                  <a:cs typeface="+mn-cs"/>
                </a:rPr>
              </a:br>
              <a:r>
                <a:rPr kumimoji="0" lang="en-US" sz="1000" b="0" i="0" u="none" strike="noStrike" kern="1200" cap="none" spc="0" normalizeH="0" baseline="0" noProof="0" dirty="0">
                  <a:ln>
                    <a:noFill/>
                  </a:ln>
                  <a:solidFill>
                    <a:srgbClr val="FFFFFF"/>
                  </a:solidFill>
                  <a:effectLst/>
                  <a:uLnTx/>
                  <a:uFillTx/>
                  <a:latin typeface="Amazon Ember"/>
                  <a:ea typeface="+mn-ea"/>
                  <a:cs typeface="+mn-cs"/>
                </a:rPr>
                <a:t>knowledge</a:t>
              </a:r>
            </a:p>
          </p:txBody>
        </p:sp>
        <p:sp>
          <p:nvSpPr>
            <p:cNvPr id="165" name="Freeform 10">
              <a:extLst>
                <a:ext uri="{FF2B5EF4-FFF2-40B4-BE49-F238E27FC236}">
                  <a16:creationId xmlns:a16="http://schemas.microsoft.com/office/drawing/2014/main" id="{B4E79AEF-7DC0-4734-9855-97E85DADD8A4}"/>
                </a:ext>
              </a:extLst>
            </p:cNvPr>
            <p:cNvSpPr>
              <a:spLocks/>
            </p:cNvSpPr>
            <p:nvPr/>
          </p:nvSpPr>
          <p:spPr bwMode="auto">
            <a:xfrm>
              <a:off x="1430175" y="4003343"/>
              <a:ext cx="532198" cy="153888"/>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SLA/OLA</a:t>
              </a:r>
            </a:p>
          </p:txBody>
        </p:sp>
        <p:sp>
          <p:nvSpPr>
            <p:cNvPr id="166" name="Freeform 10">
              <a:extLst>
                <a:ext uri="{FF2B5EF4-FFF2-40B4-BE49-F238E27FC236}">
                  <a16:creationId xmlns:a16="http://schemas.microsoft.com/office/drawing/2014/main" id="{31BB290F-5716-47C6-8D10-88DFE3877C11}"/>
                </a:ext>
              </a:extLst>
            </p:cNvPr>
            <p:cNvSpPr>
              <a:spLocks/>
            </p:cNvSpPr>
            <p:nvPr/>
          </p:nvSpPr>
          <p:spPr bwMode="auto">
            <a:xfrm>
              <a:off x="1752478" y="2855641"/>
              <a:ext cx="835165" cy="307777"/>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lang="en-US" sz="1000" dirty="0">
                  <a:solidFill>
                    <a:srgbClr val="FFFFFF"/>
                  </a:solidFill>
                  <a:latin typeface="Amazon Ember"/>
                </a:rPr>
                <a:t>Configuration</a:t>
              </a:r>
              <a:r>
                <a:rPr kumimoji="0" lang="en-US" sz="1000" b="0" i="0" u="none" strike="noStrike" kern="1200" cap="none" spc="0" normalizeH="0" baseline="0" noProof="0" dirty="0">
                  <a:ln>
                    <a:noFill/>
                  </a:ln>
                  <a:solidFill>
                    <a:srgbClr val="FFFFFF"/>
                  </a:solidFill>
                  <a:effectLst/>
                  <a:uLnTx/>
                  <a:uFillTx/>
                  <a:latin typeface="Amazon Ember"/>
                  <a:ea typeface="+mn-ea"/>
                  <a:cs typeface="+mn-cs"/>
                </a:rPr>
                <a:t> </a:t>
              </a:r>
              <a:br>
                <a:rPr kumimoji="0" lang="en-US" sz="1000" b="0" i="0" u="none" strike="noStrike" kern="1200" cap="none" spc="0" normalizeH="0" baseline="0" noProof="0" dirty="0">
                  <a:ln>
                    <a:noFill/>
                  </a:ln>
                  <a:solidFill>
                    <a:srgbClr val="FFFFFF"/>
                  </a:solidFill>
                  <a:effectLst/>
                  <a:uLnTx/>
                  <a:uFillTx/>
                  <a:latin typeface="Amazon Ember"/>
                  <a:ea typeface="+mn-ea"/>
                  <a:cs typeface="+mn-cs"/>
                </a:rPr>
              </a:br>
              <a:r>
                <a:rPr kumimoji="0" lang="en-US" sz="1000" b="0" i="0" u="none" strike="noStrike" kern="1200" cap="none" spc="0" normalizeH="0" baseline="0" noProof="0" dirty="0">
                  <a:ln>
                    <a:noFill/>
                  </a:ln>
                  <a:solidFill>
                    <a:srgbClr val="FFFFFF"/>
                  </a:solidFill>
                  <a:effectLst/>
                  <a:uLnTx/>
                  <a:uFillTx/>
                  <a:latin typeface="Amazon Ember"/>
                  <a:ea typeface="+mn-ea"/>
                  <a:cs typeface="+mn-cs"/>
                </a:rPr>
                <a:t>data</a:t>
              </a:r>
            </a:p>
          </p:txBody>
        </p:sp>
        <p:sp>
          <p:nvSpPr>
            <p:cNvPr id="167" name="Freeform 10">
              <a:extLst>
                <a:ext uri="{FF2B5EF4-FFF2-40B4-BE49-F238E27FC236}">
                  <a16:creationId xmlns:a16="http://schemas.microsoft.com/office/drawing/2014/main" id="{613E3D9B-0115-4F99-A124-B6F2597B35A9}"/>
                </a:ext>
              </a:extLst>
            </p:cNvPr>
            <p:cNvSpPr>
              <a:spLocks/>
            </p:cNvSpPr>
            <p:nvPr/>
          </p:nvSpPr>
          <p:spPr bwMode="auto">
            <a:xfrm>
              <a:off x="702099" y="2872169"/>
              <a:ext cx="642804" cy="307777"/>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Asset </a:t>
              </a:r>
              <a:br>
                <a:rPr kumimoji="0" lang="en-US" sz="1000" b="0" i="0" u="none" strike="noStrike" kern="1200" cap="none" spc="0" normalizeH="0" baseline="0" noProof="0" dirty="0">
                  <a:ln>
                    <a:noFill/>
                  </a:ln>
                  <a:solidFill>
                    <a:srgbClr val="FFFFFF"/>
                  </a:solidFill>
                  <a:effectLst/>
                  <a:uLnTx/>
                  <a:uFillTx/>
                  <a:latin typeface="Amazon Ember"/>
                  <a:ea typeface="+mn-ea"/>
                  <a:cs typeface="+mn-cs"/>
                </a:rPr>
              </a:br>
              <a:r>
                <a:rPr kumimoji="0" lang="en-US" sz="1000" b="0" i="0" u="none" strike="noStrike" kern="1200" cap="none" spc="0" normalizeH="0" baseline="0" noProof="0" dirty="0">
                  <a:ln>
                    <a:noFill/>
                  </a:ln>
                  <a:solidFill>
                    <a:srgbClr val="FFFFFF"/>
                  </a:solidFill>
                  <a:effectLst/>
                  <a:uLnTx/>
                  <a:uFillTx/>
                  <a:latin typeface="Amazon Ember"/>
                  <a:ea typeface="+mn-ea"/>
                  <a:cs typeface="+mn-cs"/>
                </a:rPr>
                <a:t>inventories</a:t>
              </a:r>
            </a:p>
          </p:txBody>
        </p:sp>
        <p:sp>
          <p:nvSpPr>
            <p:cNvPr id="168" name="Freeform 10">
              <a:extLst>
                <a:ext uri="{FF2B5EF4-FFF2-40B4-BE49-F238E27FC236}">
                  <a16:creationId xmlns:a16="http://schemas.microsoft.com/office/drawing/2014/main" id="{7B6EFB0F-7C0F-4878-BEE1-88ECAF6DE026}"/>
                </a:ext>
              </a:extLst>
            </p:cNvPr>
            <p:cNvSpPr>
              <a:spLocks/>
            </p:cNvSpPr>
            <p:nvPr/>
          </p:nvSpPr>
          <p:spPr bwMode="auto">
            <a:xfrm>
              <a:off x="673670" y="4195374"/>
              <a:ext cx="352661" cy="153888"/>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CMDB</a:t>
              </a:r>
            </a:p>
          </p:txBody>
        </p:sp>
        <p:sp>
          <p:nvSpPr>
            <p:cNvPr id="169" name="Freeform 10">
              <a:extLst>
                <a:ext uri="{FF2B5EF4-FFF2-40B4-BE49-F238E27FC236}">
                  <a16:creationId xmlns:a16="http://schemas.microsoft.com/office/drawing/2014/main" id="{C6BCECAB-9D18-4B9C-B58A-87AB629DB81B}"/>
                </a:ext>
              </a:extLst>
            </p:cNvPr>
            <p:cNvSpPr>
              <a:spLocks/>
            </p:cNvSpPr>
            <p:nvPr/>
          </p:nvSpPr>
          <p:spPr bwMode="auto">
            <a:xfrm>
              <a:off x="3119933" y="4223534"/>
              <a:ext cx="711734" cy="153888"/>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Architecture</a:t>
              </a:r>
            </a:p>
          </p:txBody>
        </p:sp>
        <p:sp>
          <p:nvSpPr>
            <p:cNvPr id="170" name="Freeform 10">
              <a:extLst>
                <a:ext uri="{FF2B5EF4-FFF2-40B4-BE49-F238E27FC236}">
                  <a16:creationId xmlns:a16="http://schemas.microsoft.com/office/drawing/2014/main" id="{8E8DCB94-C2CA-45B3-8294-0BAD5B4F6537}"/>
                </a:ext>
              </a:extLst>
            </p:cNvPr>
            <p:cNvSpPr>
              <a:spLocks/>
            </p:cNvSpPr>
            <p:nvPr/>
          </p:nvSpPr>
          <p:spPr bwMode="auto">
            <a:xfrm>
              <a:off x="3204879" y="3095184"/>
              <a:ext cx="745397" cy="307777"/>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Performance</a:t>
              </a:r>
              <a:br>
                <a:rPr kumimoji="0" lang="en-US" sz="1000" b="0" i="0" u="none" strike="noStrike" kern="1200" cap="none" spc="0" normalizeH="0" baseline="0" noProof="0" dirty="0">
                  <a:ln>
                    <a:noFill/>
                  </a:ln>
                  <a:solidFill>
                    <a:srgbClr val="FFFFFF"/>
                  </a:solidFill>
                  <a:effectLst/>
                  <a:uLnTx/>
                  <a:uFillTx/>
                  <a:latin typeface="Amazon Ember"/>
                  <a:ea typeface="+mn-ea"/>
                  <a:cs typeface="+mn-cs"/>
                </a:rPr>
              </a:br>
              <a:r>
                <a:rPr kumimoji="0" lang="en-US" sz="1000" b="0" i="0" u="none" strike="noStrike" kern="1200" cap="none" spc="0" normalizeH="0" baseline="0" noProof="0" dirty="0">
                  <a:ln>
                    <a:noFill/>
                  </a:ln>
                  <a:solidFill>
                    <a:srgbClr val="FFFFFF"/>
                  </a:solidFill>
                  <a:effectLst/>
                  <a:uLnTx/>
                  <a:uFillTx/>
                  <a:latin typeface="Amazon Ember"/>
                  <a:ea typeface="+mn-ea"/>
                  <a:cs typeface="+mn-cs"/>
                </a:rPr>
                <a:t>Information</a:t>
              </a:r>
            </a:p>
          </p:txBody>
        </p:sp>
        <p:grpSp>
          <p:nvGrpSpPr>
            <p:cNvPr id="171" name="Group 170">
              <a:extLst>
                <a:ext uri="{FF2B5EF4-FFF2-40B4-BE49-F238E27FC236}">
                  <a16:creationId xmlns:a16="http://schemas.microsoft.com/office/drawing/2014/main" id="{358D83F0-5A09-45A6-84AA-51AAB06E4F0D}"/>
                </a:ext>
              </a:extLst>
            </p:cNvPr>
            <p:cNvGrpSpPr/>
            <p:nvPr/>
          </p:nvGrpSpPr>
          <p:grpSpPr>
            <a:xfrm>
              <a:off x="682053" y="3770220"/>
              <a:ext cx="340390" cy="366828"/>
              <a:chOff x="2760810" y="4102560"/>
              <a:chExt cx="340390" cy="366828"/>
            </a:xfrm>
          </p:grpSpPr>
          <p:sp>
            <p:nvSpPr>
              <p:cNvPr id="172" name="Freeform: Shape 171">
                <a:extLst>
                  <a:ext uri="{FF2B5EF4-FFF2-40B4-BE49-F238E27FC236}">
                    <a16:creationId xmlns:a16="http://schemas.microsoft.com/office/drawing/2014/main" id="{C3CA6112-77FB-417F-835A-57D8270F2742}"/>
                  </a:ext>
                </a:extLst>
              </p:cNvPr>
              <p:cNvSpPr/>
              <p:nvPr/>
            </p:nvSpPr>
            <p:spPr>
              <a:xfrm>
                <a:off x="2760810" y="4102560"/>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3" name="Freeform: Shape 172">
                <a:extLst>
                  <a:ext uri="{FF2B5EF4-FFF2-40B4-BE49-F238E27FC236}">
                    <a16:creationId xmlns:a16="http://schemas.microsoft.com/office/drawing/2014/main" id="{E1C02ED2-7841-4AAF-83E9-A1ED228E92E4}"/>
                  </a:ext>
                </a:extLst>
              </p:cNvPr>
              <p:cNvSpPr/>
              <p:nvPr/>
            </p:nvSpPr>
            <p:spPr>
              <a:xfrm>
                <a:off x="2760810" y="4222192"/>
                <a:ext cx="340390" cy="95838"/>
              </a:xfrm>
              <a:custGeom>
                <a:avLst/>
                <a:gdLst>
                  <a:gd name="connsiteX0" fmla="*/ 329154 w 340390"/>
                  <a:gd name="connsiteY0" fmla="*/ 92864 h 95838"/>
                  <a:gd name="connsiteX1" fmla="*/ 11236 w 340390"/>
                  <a:gd name="connsiteY1" fmla="*/ 92864 h 95838"/>
                  <a:gd name="connsiteX2" fmla="*/ 4957 w 340390"/>
                  <a:gd name="connsiteY2" fmla="*/ 86585 h 95838"/>
                  <a:gd name="connsiteX3" fmla="*/ 4957 w 340390"/>
                  <a:gd name="connsiteY3" fmla="*/ 11236 h 95838"/>
                  <a:gd name="connsiteX4" fmla="*/ 11236 w 340390"/>
                  <a:gd name="connsiteY4" fmla="*/ 4957 h 95838"/>
                  <a:gd name="connsiteX5" fmla="*/ 329154 w 340390"/>
                  <a:gd name="connsiteY5" fmla="*/ 4957 h 95838"/>
                  <a:gd name="connsiteX6" fmla="*/ 335433 w 340390"/>
                  <a:gd name="connsiteY6" fmla="*/ 11236 h 95838"/>
                  <a:gd name="connsiteX7" fmla="*/ 335433 w 340390"/>
                  <a:gd name="connsiteY7" fmla="*/ 86585 h 95838"/>
                  <a:gd name="connsiteX8" fmla="*/ 329154 w 340390"/>
                  <a:gd name="connsiteY8" fmla="*/ 9286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9154" y="92864"/>
                    </a:moveTo>
                    <a:lnTo>
                      <a:pt x="11236" y="92864"/>
                    </a:lnTo>
                    <a:cubicBezTo>
                      <a:pt x="7601" y="92864"/>
                      <a:pt x="4957" y="89889"/>
                      <a:pt x="4957" y="86585"/>
                    </a:cubicBezTo>
                    <a:lnTo>
                      <a:pt x="4957" y="11236"/>
                    </a:lnTo>
                    <a:cubicBezTo>
                      <a:pt x="4957" y="7601"/>
                      <a:pt x="7931" y="4957"/>
                      <a:pt x="11236" y="4957"/>
                    </a:cubicBezTo>
                    <a:lnTo>
                      <a:pt x="329154" y="4957"/>
                    </a:lnTo>
                    <a:cubicBezTo>
                      <a:pt x="332789" y="4957"/>
                      <a:pt x="335433" y="7931"/>
                      <a:pt x="335433" y="11236"/>
                    </a:cubicBezTo>
                    <a:lnTo>
                      <a:pt x="335433" y="86585"/>
                    </a:lnTo>
                    <a:cubicBezTo>
                      <a:pt x="335433" y="90220"/>
                      <a:pt x="332789" y="92864"/>
                      <a:pt x="329154" y="9286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4" name="Freeform: Shape 173">
                <a:extLst>
                  <a:ext uri="{FF2B5EF4-FFF2-40B4-BE49-F238E27FC236}">
                    <a16:creationId xmlns:a16="http://schemas.microsoft.com/office/drawing/2014/main" id="{ADB3AD2A-B848-4699-909F-9CE197A4D2EC}"/>
                  </a:ext>
                </a:extLst>
              </p:cNvPr>
              <p:cNvSpPr/>
              <p:nvPr/>
            </p:nvSpPr>
            <p:spPr>
              <a:xfrm>
                <a:off x="2804763" y="4190797"/>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5" name="Freeform: Shape 174">
                <a:extLst>
                  <a:ext uri="{FF2B5EF4-FFF2-40B4-BE49-F238E27FC236}">
                    <a16:creationId xmlns:a16="http://schemas.microsoft.com/office/drawing/2014/main" id="{F52964B0-AA1D-49D1-976F-EFBEDE023384}"/>
                  </a:ext>
                </a:extLst>
              </p:cNvPr>
              <p:cNvSpPr/>
              <p:nvPr/>
            </p:nvSpPr>
            <p:spPr>
              <a:xfrm>
                <a:off x="2760810" y="4341494"/>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76" name="Freeform: Shape 175">
                <a:extLst>
                  <a:ext uri="{FF2B5EF4-FFF2-40B4-BE49-F238E27FC236}">
                    <a16:creationId xmlns:a16="http://schemas.microsoft.com/office/drawing/2014/main" id="{05595A55-7840-427E-8C06-B8C1378F4B89}"/>
                  </a:ext>
                </a:extLst>
              </p:cNvPr>
              <p:cNvSpPr/>
              <p:nvPr/>
            </p:nvSpPr>
            <p:spPr>
              <a:xfrm>
                <a:off x="2810712"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4" name="Freeform: Shape 193">
                <a:extLst>
                  <a:ext uri="{FF2B5EF4-FFF2-40B4-BE49-F238E27FC236}">
                    <a16:creationId xmlns:a16="http://schemas.microsoft.com/office/drawing/2014/main" id="{E1BF8D55-3437-4802-8F58-77DE599729EA}"/>
                  </a:ext>
                </a:extLst>
              </p:cNvPr>
              <p:cNvSpPr/>
              <p:nvPr/>
            </p:nvSpPr>
            <p:spPr>
              <a:xfrm>
                <a:off x="2884077"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5" name="Freeform: Shape 194">
                <a:extLst>
                  <a:ext uri="{FF2B5EF4-FFF2-40B4-BE49-F238E27FC236}">
                    <a16:creationId xmlns:a16="http://schemas.microsoft.com/office/drawing/2014/main" id="{651245A4-B81B-4E7B-9445-4B5F1DC03679}"/>
                  </a:ext>
                </a:extLst>
              </p:cNvPr>
              <p:cNvSpPr/>
              <p:nvPr/>
            </p:nvSpPr>
            <p:spPr>
              <a:xfrm>
                <a:off x="2804763" y="4311751"/>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6" name="Freeform: Shape 195">
                <a:extLst>
                  <a:ext uri="{FF2B5EF4-FFF2-40B4-BE49-F238E27FC236}">
                    <a16:creationId xmlns:a16="http://schemas.microsoft.com/office/drawing/2014/main" id="{70939D3E-10E7-492A-A241-4E7920218FBB}"/>
                  </a:ext>
                </a:extLst>
              </p:cNvPr>
              <p:cNvSpPr/>
              <p:nvPr/>
            </p:nvSpPr>
            <p:spPr>
              <a:xfrm>
                <a:off x="2947198"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8" name="Freeform: Shape 197">
                <a:extLst>
                  <a:ext uri="{FF2B5EF4-FFF2-40B4-BE49-F238E27FC236}">
                    <a16:creationId xmlns:a16="http://schemas.microsoft.com/office/drawing/2014/main" id="{92C99BEA-8D57-4A81-9E79-6A5CC5477BE3}"/>
                  </a:ext>
                </a:extLst>
              </p:cNvPr>
              <p:cNvSpPr/>
              <p:nvPr/>
            </p:nvSpPr>
            <p:spPr>
              <a:xfrm>
                <a:off x="3020564"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99" name="Freeform: Shape 198">
                <a:extLst>
                  <a:ext uri="{FF2B5EF4-FFF2-40B4-BE49-F238E27FC236}">
                    <a16:creationId xmlns:a16="http://schemas.microsoft.com/office/drawing/2014/main" id="{9BC7A034-CFF4-4DA1-BB47-670E63E3A44E}"/>
                  </a:ext>
                </a:extLst>
              </p:cNvPr>
              <p:cNvSpPr/>
              <p:nvPr/>
            </p:nvSpPr>
            <p:spPr>
              <a:xfrm>
                <a:off x="2810712"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0" name="Freeform: Shape 199">
                <a:extLst>
                  <a:ext uri="{FF2B5EF4-FFF2-40B4-BE49-F238E27FC236}">
                    <a16:creationId xmlns:a16="http://schemas.microsoft.com/office/drawing/2014/main" id="{A7FDD351-328D-4783-823E-F7EE9D1ECA9E}"/>
                  </a:ext>
                </a:extLst>
              </p:cNvPr>
              <p:cNvSpPr/>
              <p:nvPr/>
            </p:nvSpPr>
            <p:spPr>
              <a:xfrm>
                <a:off x="2884077"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1" name="Freeform: Shape 200">
                <a:extLst>
                  <a:ext uri="{FF2B5EF4-FFF2-40B4-BE49-F238E27FC236}">
                    <a16:creationId xmlns:a16="http://schemas.microsoft.com/office/drawing/2014/main" id="{223B8DBF-BC15-4DB9-B233-D4DAABC52D5F}"/>
                  </a:ext>
                </a:extLst>
              </p:cNvPr>
              <p:cNvSpPr/>
              <p:nvPr/>
            </p:nvSpPr>
            <p:spPr>
              <a:xfrm>
                <a:off x="2794188"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2" name="Freeform: Shape 201">
                <a:extLst>
                  <a:ext uri="{FF2B5EF4-FFF2-40B4-BE49-F238E27FC236}">
                    <a16:creationId xmlns:a16="http://schemas.microsoft.com/office/drawing/2014/main" id="{463A519C-B2CB-4BAD-BAF7-76F7B8A247DB}"/>
                  </a:ext>
                </a:extLst>
              </p:cNvPr>
              <p:cNvSpPr/>
              <p:nvPr/>
            </p:nvSpPr>
            <p:spPr>
              <a:xfrm>
                <a:off x="2979585"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203" name="Group 202">
              <a:extLst>
                <a:ext uri="{FF2B5EF4-FFF2-40B4-BE49-F238E27FC236}">
                  <a16:creationId xmlns:a16="http://schemas.microsoft.com/office/drawing/2014/main" id="{65FD1827-094C-4540-BB72-9E8C0C6BFDD4}"/>
                </a:ext>
              </a:extLst>
            </p:cNvPr>
            <p:cNvGrpSpPr/>
            <p:nvPr/>
          </p:nvGrpSpPr>
          <p:grpSpPr>
            <a:xfrm>
              <a:off x="3326199" y="3795583"/>
              <a:ext cx="289508" cy="357788"/>
              <a:chOff x="2819468" y="1354211"/>
              <a:chExt cx="289508" cy="357788"/>
            </a:xfrm>
          </p:grpSpPr>
          <p:sp>
            <p:nvSpPr>
              <p:cNvPr id="204" name="Freeform: Shape 203">
                <a:extLst>
                  <a:ext uri="{FF2B5EF4-FFF2-40B4-BE49-F238E27FC236}">
                    <a16:creationId xmlns:a16="http://schemas.microsoft.com/office/drawing/2014/main" id="{78BADCE5-EF62-4FEA-9E4F-41292806A9FD}"/>
                  </a:ext>
                </a:extLst>
              </p:cNvPr>
              <p:cNvSpPr/>
              <p:nvPr/>
            </p:nvSpPr>
            <p:spPr>
              <a:xfrm>
                <a:off x="2819468" y="1354211"/>
                <a:ext cx="289508" cy="357788"/>
              </a:xfrm>
              <a:custGeom>
                <a:avLst/>
                <a:gdLst>
                  <a:gd name="connsiteX0" fmla="*/ 145846 w 289507"/>
                  <a:gd name="connsiteY0" fmla="*/ 4097 h 357787"/>
                  <a:gd name="connsiteX1" fmla="*/ 4097 w 289507"/>
                  <a:gd name="connsiteY1" fmla="*/ 55717 h 357787"/>
                  <a:gd name="connsiteX2" fmla="*/ 4097 w 289507"/>
                  <a:gd name="connsiteY2" fmla="*/ 161687 h 357787"/>
                  <a:gd name="connsiteX3" fmla="*/ 4097 w 289507"/>
                  <a:gd name="connsiteY3" fmla="*/ 257826 h 357787"/>
                  <a:gd name="connsiteX4" fmla="*/ 4097 w 289507"/>
                  <a:gd name="connsiteY4" fmla="*/ 304529 h 357787"/>
                  <a:gd name="connsiteX5" fmla="*/ 81390 w 289507"/>
                  <a:gd name="connsiteY5" fmla="*/ 350960 h 357787"/>
                  <a:gd name="connsiteX6" fmla="*/ 115803 w 289507"/>
                  <a:gd name="connsiteY6" fmla="*/ 355057 h 357787"/>
                  <a:gd name="connsiteX7" fmla="*/ 130552 w 289507"/>
                  <a:gd name="connsiteY7" fmla="*/ 355876 h 357787"/>
                  <a:gd name="connsiteX8" fmla="*/ 145846 w 289507"/>
                  <a:gd name="connsiteY8" fmla="*/ 356149 h 357787"/>
                  <a:gd name="connsiteX9" fmla="*/ 145846 w 289507"/>
                  <a:gd name="connsiteY9" fmla="*/ 356149 h 357787"/>
                  <a:gd name="connsiteX10" fmla="*/ 145846 w 289507"/>
                  <a:gd name="connsiteY10" fmla="*/ 356149 h 357787"/>
                  <a:gd name="connsiteX11" fmla="*/ 161141 w 289507"/>
                  <a:gd name="connsiteY11" fmla="*/ 355876 h 357787"/>
                  <a:gd name="connsiteX12" fmla="*/ 175890 w 289507"/>
                  <a:gd name="connsiteY12" fmla="*/ 355057 h 357787"/>
                  <a:gd name="connsiteX13" fmla="*/ 210303 w 289507"/>
                  <a:gd name="connsiteY13" fmla="*/ 350960 h 357787"/>
                  <a:gd name="connsiteX14" fmla="*/ 287596 w 289507"/>
                  <a:gd name="connsiteY14" fmla="*/ 304529 h 357787"/>
                  <a:gd name="connsiteX15" fmla="*/ 287596 w 289507"/>
                  <a:gd name="connsiteY15" fmla="*/ 256460 h 357787"/>
                  <a:gd name="connsiteX16" fmla="*/ 287596 w 289507"/>
                  <a:gd name="connsiteY16" fmla="*/ 160322 h 357787"/>
                  <a:gd name="connsiteX17" fmla="*/ 287596 w 289507"/>
                  <a:gd name="connsiteY17" fmla="*/ 135468 h 357787"/>
                  <a:gd name="connsiteX18" fmla="*/ 287596 w 289507"/>
                  <a:gd name="connsiteY18" fmla="*/ 55717 h 357787"/>
                  <a:gd name="connsiteX19" fmla="*/ 145846 w 289507"/>
                  <a:gd name="connsiteY19" fmla="*/ 4097 h 35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507" h="357787">
                    <a:moveTo>
                      <a:pt x="145846" y="4097"/>
                    </a:moveTo>
                    <a:cubicBezTo>
                      <a:pt x="63910" y="4097"/>
                      <a:pt x="4097" y="27312"/>
                      <a:pt x="4097" y="55717"/>
                    </a:cubicBezTo>
                    <a:lnTo>
                      <a:pt x="4097" y="161687"/>
                    </a:lnTo>
                    <a:lnTo>
                      <a:pt x="4097" y="257826"/>
                    </a:lnTo>
                    <a:lnTo>
                      <a:pt x="4097" y="304529"/>
                    </a:lnTo>
                    <a:cubicBezTo>
                      <a:pt x="4097" y="325013"/>
                      <a:pt x="31682" y="342766"/>
                      <a:pt x="81390" y="350960"/>
                    </a:cubicBezTo>
                    <a:cubicBezTo>
                      <a:pt x="92315" y="352872"/>
                      <a:pt x="103786" y="354237"/>
                      <a:pt x="115803" y="355057"/>
                    </a:cubicBezTo>
                    <a:cubicBezTo>
                      <a:pt x="120719" y="355330"/>
                      <a:pt x="125635" y="355603"/>
                      <a:pt x="130552" y="355876"/>
                    </a:cubicBezTo>
                    <a:cubicBezTo>
                      <a:pt x="135468" y="356149"/>
                      <a:pt x="140657" y="356149"/>
                      <a:pt x="145846" y="356149"/>
                    </a:cubicBezTo>
                    <a:lnTo>
                      <a:pt x="145846" y="356149"/>
                    </a:lnTo>
                    <a:lnTo>
                      <a:pt x="145846" y="356149"/>
                    </a:lnTo>
                    <a:cubicBezTo>
                      <a:pt x="151036" y="356149"/>
                      <a:pt x="155952" y="356149"/>
                      <a:pt x="161141" y="355876"/>
                    </a:cubicBezTo>
                    <a:cubicBezTo>
                      <a:pt x="166057" y="355603"/>
                      <a:pt x="170973" y="355330"/>
                      <a:pt x="175890" y="355057"/>
                    </a:cubicBezTo>
                    <a:cubicBezTo>
                      <a:pt x="187907" y="354237"/>
                      <a:pt x="199378" y="352872"/>
                      <a:pt x="210303" y="350960"/>
                    </a:cubicBezTo>
                    <a:cubicBezTo>
                      <a:pt x="260011" y="342493"/>
                      <a:pt x="287596" y="325013"/>
                      <a:pt x="287596" y="304529"/>
                    </a:cubicBezTo>
                    <a:lnTo>
                      <a:pt x="287596" y="256460"/>
                    </a:lnTo>
                    <a:lnTo>
                      <a:pt x="287596" y="160322"/>
                    </a:lnTo>
                    <a:lnTo>
                      <a:pt x="287596" y="135468"/>
                    </a:lnTo>
                    <a:lnTo>
                      <a:pt x="287596" y="55717"/>
                    </a:lnTo>
                    <a:cubicBezTo>
                      <a:pt x="287596" y="27312"/>
                      <a:pt x="227783" y="4097"/>
                      <a:pt x="145846" y="4097"/>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6" name="Freeform: Shape 205">
                <a:extLst>
                  <a:ext uri="{FF2B5EF4-FFF2-40B4-BE49-F238E27FC236}">
                    <a16:creationId xmlns:a16="http://schemas.microsoft.com/office/drawing/2014/main" id="{A840CA23-3078-41B8-A745-6A57164BED96}"/>
                  </a:ext>
                </a:extLst>
              </p:cNvPr>
              <p:cNvSpPr/>
              <p:nvPr/>
            </p:nvSpPr>
            <p:spPr>
              <a:xfrm>
                <a:off x="2819468" y="1354211"/>
                <a:ext cx="289508" cy="101055"/>
              </a:xfrm>
              <a:custGeom>
                <a:avLst/>
                <a:gdLst>
                  <a:gd name="connsiteX0" fmla="*/ 287596 w 289507"/>
                  <a:gd name="connsiteY0" fmla="*/ 53805 h 101054"/>
                  <a:gd name="connsiteX1" fmla="*/ 145846 w 289507"/>
                  <a:gd name="connsiteY1" fmla="*/ 98050 h 101054"/>
                  <a:gd name="connsiteX2" fmla="*/ 4097 w 289507"/>
                  <a:gd name="connsiteY2" fmla="*/ 53805 h 101054"/>
                  <a:gd name="connsiteX3" fmla="*/ 145846 w 289507"/>
                  <a:gd name="connsiteY3" fmla="*/ 4097 h 101054"/>
                  <a:gd name="connsiteX4" fmla="*/ 287596 w 289507"/>
                  <a:gd name="connsiteY4" fmla="*/ 53805 h 101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07" h="101054">
                    <a:moveTo>
                      <a:pt x="287596" y="53805"/>
                    </a:moveTo>
                    <a:cubicBezTo>
                      <a:pt x="287596" y="78112"/>
                      <a:pt x="228056" y="98050"/>
                      <a:pt x="145846" y="98050"/>
                    </a:cubicBezTo>
                    <a:cubicBezTo>
                      <a:pt x="63637" y="98050"/>
                      <a:pt x="4097" y="78386"/>
                      <a:pt x="4097" y="53805"/>
                    </a:cubicBezTo>
                    <a:cubicBezTo>
                      <a:pt x="4097" y="29224"/>
                      <a:pt x="63910" y="4097"/>
                      <a:pt x="145846" y="4097"/>
                    </a:cubicBezTo>
                    <a:cubicBezTo>
                      <a:pt x="227783" y="4097"/>
                      <a:pt x="287596" y="29224"/>
                      <a:pt x="287596" y="53805"/>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7" name="Freeform: Shape 206">
                <a:extLst>
                  <a:ext uri="{FF2B5EF4-FFF2-40B4-BE49-F238E27FC236}">
                    <a16:creationId xmlns:a16="http://schemas.microsoft.com/office/drawing/2014/main" id="{382BF1E9-34AC-4499-B3B4-BAE3ED531EAA}"/>
                  </a:ext>
                </a:extLst>
              </p:cNvPr>
              <p:cNvSpPr/>
              <p:nvPr/>
            </p:nvSpPr>
            <p:spPr>
              <a:xfrm>
                <a:off x="2819468" y="1491591"/>
                <a:ext cx="289508" cy="51893"/>
              </a:xfrm>
              <a:custGeom>
                <a:avLst/>
                <a:gdLst>
                  <a:gd name="connsiteX0" fmla="*/ 287596 w 289507"/>
                  <a:gd name="connsiteY0" fmla="*/ 4097 h 51892"/>
                  <a:gd name="connsiteX1" fmla="*/ 145846 w 289507"/>
                  <a:gd name="connsiteY1" fmla="*/ 48342 h 51892"/>
                  <a:gd name="connsiteX2" fmla="*/ 4097 w 289507"/>
                  <a:gd name="connsiteY2" fmla="*/ 4097 h 51892"/>
                </a:gdLst>
                <a:ahLst/>
                <a:cxnLst>
                  <a:cxn ang="0">
                    <a:pos x="connsiteX0" y="connsiteY0"/>
                  </a:cxn>
                  <a:cxn ang="0">
                    <a:pos x="connsiteX1" y="connsiteY1"/>
                  </a:cxn>
                  <a:cxn ang="0">
                    <a:pos x="connsiteX2" y="connsiteY2"/>
                  </a:cxn>
                </a:cxnLst>
                <a:rect l="l" t="t" r="r" b="b"/>
                <a:pathLst>
                  <a:path w="289507" h="51892">
                    <a:moveTo>
                      <a:pt x="287596" y="4097"/>
                    </a:moveTo>
                    <a:cubicBezTo>
                      <a:pt x="287596" y="28405"/>
                      <a:pt x="228056" y="48342"/>
                      <a:pt x="145846" y="48342"/>
                    </a:cubicBezTo>
                    <a:cubicBezTo>
                      <a:pt x="63637" y="48342"/>
                      <a:pt x="4097" y="28678"/>
                      <a:pt x="4097" y="4097"/>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8" name="Freeform: Shape 207">
                <a:extLst>
                  <a:ext uri="{FF2B5EF4-FFF2-40B4-BE49-F238E27FC236}">
                    <a16:creationId xmlns:a16="http://schemas.microsoft.com/office/drawing/2014/main" id="{E151EE7A-7DBA-40BC-B5C3-E64AD533C3F4}"/>
                  </a:ext>
                </a:extLst>
              </p:cNvPr>
              <p:cNvSpPr/>
              <p:nvPr/>
            </p:nvSpPr>
            <p:spPr>
              <a:xfrm>
                <a:off x="2819468" y="1578443"/>
                <a:ext cx="289508" cy="51893"/>
              </a:xfrm>
              <a:custGeom>
                <a:avLst/>
                <a:gdLst>
                  <a:gd name="connsiteX0" fmla="*/ 287596 w 289507"/>
                  <a:gd name="connsiteY0" fmla="*/ 4097 h 51892"/>
                  <a:gd name="connsiteX1" fmla="*/ 145846 w 289507"/>
                  <a:gd name="connsiteY1" fmla="*/ 48342 h 51892"/>
                  <a:gd name="connsiteX2" fmla="*/ 4097 w 289507"/>
                  <a:gd name="connsiteY2" fmla="*/ 4097 h 51892"/>
                </a:gdLst>
                <a:ahLst/>
                <a:cxnLst>
                  <a:cxn ang="0">
                    <a:pos x="connsiteX0" y="connsiteY0"/>
                  </a:cxn>
                  <a:cxn ang="0">
                    <a:pos x="connsiteX1" y="connsiteY1"/>
                  </a:cxn>
                  <a:cxn ang="0">
                    <a:pos x="connsiteX2" y="connsiteY2"/>
                  </a:cxn>
                </a:cxnLst>
                <a:rect l="l" t="t" r="r" b="b"/>
                <a:pathLst>
                  <a:path w="289507" h="51892">
                    <a:moveTo>
                      <a:pt x="287596" y="4097"/>
                    </a:moveTo>
                    <a:cubicBezTo>
                      <a:pt x="287596" y="28405"/>
                      <a:pt x="228056" y="48342"/>
                      <a:pt x="145846" y="48342"/>
                    </a:cubicBezTo>
                    <a:cubicBezTo>
                      <a:pt x="63637" y="48342"/>
                      <a:pt x="4097" y="28678"/>
                      <a:pt x="4097" y="4097"/>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2" name="Freeform: Shape 211">
                <a:extLst>
                  <a:ext uri="{FF2B5EF4-FFF2-40B4-BE49-F238E27FC236}">
                    <a16:creationId xmlns:a16="http://schemas.microsoft.com/office/drawing/2014/main" id="{0AAA3B33-FD65-409B-8295-6A803D71A105}"/>
                  </a:ext>
                </a:extLst>
              </p:cNvPr>
              <p:cNvSpPr/>
              <p:nvPr/>
            </p:nvSpPr>
            <p:spPr>
              <a:xfrm>
                <a:off x="2819468" y="1354211"/>
                <a:ext cx="289508" cy="357788"/>
              </a:xfrm>
              <a:custGeom>
                <a:avLst/>
                <a:gdLst>
                  <a:gd name="connsiteX0" fmla="*/ 145846 w 289507"/>
                  <a:gd name="connsiteY0" fmla="*/ 4097 h 357787"/>
                  <a:gd name="connsiteX1" fmla="*/ 4097 w 289507"/>
                  <a:gd name="connsiteY1" fmla="*/ 55717 h 357787"/>
                  <a:gd name="connsiteX2" fmla="*/ 4097 w 289507"/>
                  <a:gd name="connsiteY2" fmla="*/ 161687 h 357787"/>
                  <a:gd name="connsiteX3" fmla="*/ 4097 w 289507"/>
                  <a:gd name="connsiteY3" fmla="*/ 257826 h 357787"/>
                  <a:gd name="connsiteX4" fmla="*/ 4097 w 289507"/>
                  <a:gd name="connsiteY4" fmla="*/ 304529 h 357787"/>
                  <a:gd name="connsiteX5" fmla="*/ 81390 w 289507"/>
                  <a:gd name="connsiteY5" fmla="*/ 350960 h 357787"/>
                  <a:gd name="connsiteX6" fmla="*/ 115803 w 289507"/>
                  <a:gd name="connsiteY6" fmla="*/ 355057 h 357787"/>
                  <a:gd name="connsiteX7" fmla="*/ 130552 w 289507"/>
                  <a:gd name="connsiteY7" fmla="*/ 355876 h 357787"/>
                  <a:gd name="connsiteX8" fmla="*/ 145846 w 289507"/>
                  <a:gd name="connsiteY8" fmla="*/ 356149 h 357787"/>
                  <a:gd name="connsiteX9" fmla="*/ 145846 w 289507"/>
                  <a:gd name="connsiteY9" fmla="*/ 356149 h 357787"/>
                  <a:gd name="connsiteX10" fmla="*/ 145846 w 289507"/>
                  <a:gd name="connsiteY10" fmla="*/ 356149 h 357787"/>
                  <a:gd name="connsiteX11" fmla="*/ 161141 w 289507"/>
                  <a:gd name="connsiteY11" fmla="*/ 355876 h 357787"/>
                  <a:gd name="connsiteX12" fmla="*/ 175890 w 289507"/>
                  <a:gd name="connsiteY12" fmla="*/ 355057 h 357787"/>
                  <a:gd name="connsiteX13" fmla="*/ 210303 w 289507"/>
                  <a:gd name="connsiteY13" fmla="*/ 350960 h 357787"/>
                  <a:gd name="connsiteX14" fmla="*/ 287596 w 289507"/>
                  <a:gd name="connsiteY14" fmla="*/ 304529 h 357787"/>
                  <a:gd name="connsiteX15" fmla="*/ 287596 w 289507"/>
                  <a:gd name="connsiteY15" fmla="*/ 256460 h 357787"/>
                  <a:gd name="connsiteX16" fmla="*/ 287596 w 289507"/>
                  <a:gd name="connsiteY16" fmla="*/ 160322 h 357787"/>
                  <a:gd name="connsiteX17" fmla="*/ 287596 w 289507"/>
                  <a:gd name="connsiteY17" fmla="*/ 135468 h 357787"/>
                  <a:gd name="connsiteX18" fmla="*/ 287596 w 289507"/>
                  <a:gd name="connsiteY18" fmla="*/ 55717 h 357787"/>
                  <a:gd name="connsiteX19" fmla="*/ 145846 w 289507"/>
                  <a:gd name="connsiteY19" fmla="*/ 4097 h 35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507" h="357787">
                    <a:moveTo>
                      <a:pt x="145846" y="4097"/>
                    </a:moveTo>
                    <a:cubicBezTo>
                      <a:pt x="63910" y="4097"/>
                      <a:pt x="4097" y="27312"/>
                      <a:pt x="4097" y="55717"/>
                    </a:cubicBezTo>
                    <a:lnTo>
                      <a:pt x="4097" y="161687"/>
                    </a:lnTo>
                    <a:lnTo>
                      <a:pt x="4097" y="257826"/>
                    </a:lnTo>
                    <a:lnTo>
                      <a:pt x="4097" y="304529"/>
                    </a:lnTo>
                    <a:cubicBezTo>
                      <a:pt x="4097" y="325013"/>
                      <a:pt x="31682" y="342766"/>
                      <a:pt x="81390" y="350960"/>
                    </a:cubicBezTo>
                    <a:cubicBezTo>
                      <a:pt x="92315" y="352872"/>
                      <a:pt x="103786" y="354237"/>
                      <a:pt x="115803" y="355057"/>
                    </a:cubicBezTo>
                    <a:cubicBezTo>
                      <a:pt x="120719" y="355330"/>
                      <a:pt x="125635" y="355603"/>
                      <a:pt x="130552" y="355876"/>
                    </a:cubicBezTo>
                    <a:cubicBezTo>
                      <a:pt x="135468" y="356149"/>
                      <a:pt x="140657" y="356149"/>
                      <a:pt x="145846" y="356149"/>
                    </a:cubicBezTo>
                    <a:lnTo>
                      <a:pt x="145846" y="356149"/>
                    </a:lnTo>
                    <a:lnTo>
                      <a:pt x="145846" y="356149"/>
                    </a:lnTo>
                    <a:cubicBezTo>
                      <a:pt x="151036" y="356149"/>
                      <a:pt x="155952" y="356149"/>
                      <a:pt x="161141" y="355876"/>
                    </a:cubicBezTo>
                    <a:cubicBezTo>
                      <a:pt x="166057" y="355603"/>
                      <a:pt x="170973" y="355330"/>
                      <a:pt x="175890" y="355057"/>
                    </a:cubicBezTo>
                    <a:cubicBezTo>
                      <a:pt x="187907" y="354237"/>
                      <a:pt x="199378" y="352872"/>
                      <a:pt x="210303" y="350960"/>
                    </a:cubicBezTo>
                    <a:cubicBezTo>
                      <a:pt x="260011" y="342493"/>
                      <a:pt x="287596" y="325013"/>
                      <a:pt x="287596" y="304529"/>
                    </a:cubicBezTo>
                    <a:lnTo>
                      <a:pt x="287596" y="256460"/>
                    </a:lnTo>
                    <a:lnTo>
                      <a:pt x="287596" y="160322"/>
                    </a:lnTo>
                    <a:lnTo>
                      <a:pt x="287596" y="135468"/>
                    </a:lnTo>
                    <a:lnTo>
                      <a:pt x="287596" y="55717"/>
                    </a:lnTo>
                    <a:cubicBezTo>
                      <a:pt x="287596" y="27312"/>
                      <a:pt x="227783" y="4097"/>
                      <a:pt x="145846" y="4097"/>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213" name="Group 212">
              <a:extLst>
                <a:ext uri="{FF2B5EF4-FFF2-40B4-BE49-F238E27FC236}">
                  <a16:creationId xmlns:a16="http://schemas.microsoft.com/office/drawing/2014/main" id="{92067F58-086D-46E1-884F-4613BE7DC5E6}"/>
                </a:ext>
              </a:extLst>
            </p:cNvPr>
            <p:cNvGrpSpPr/>
            <p:nvPr/>
          </p:nvGrpSpPr>
          <p:grpSpPr>
            <a:xfrm>
              <a:off x="2421152" y="3216291"/>
              <a:ext cx="373438" cy="470063"/>
              <a:chOff x="7068013" y="3233749"/>
              <a:chExt cx="373438" cy="470063"/>
            </a:xfrm>
          </p:grpSpPr>
          <p:sp>
            <p:nvSpPr>
              <p:cNvPr id="215" name="Freeform: Shape 214">
                <a:extLst>
                  <a:ext uri="{FF2B5EF4-FFF2-40B4-BE49-F238E27FC236}">
                    <a16:creationId xmlns:a16="http://schemas.microsoft.com/office/drawing/2014/main" id="{740326F0-18B1-48F0-84FF-9FEBD663CC38}"/>
                  </a:ext>
                </a:extLst>
              </p:cNvPr>
              <p:cNvSpPr/>
              <p:nvPr/>
            </p:nvSpPr>
            <p:spPr>
              <a:xfrm>
                <a:off x="7164538" y="3344585"/>
                <a:ext cx="175152" cy="171848"/>
              </a:xfrm>
              <a:custGeom>
                <a:avLst/>
                <a:gdLst>
                  <a:gd name="connsiteX0" fmla="*/ 171848 w 175152"/>
                  <a:gd name="connsiteY0" fmla="*/ 62790 h 171847"/>
                  <a:gd name="connsiteX1" fmla="*/ 82950 w 175152"/>
                  <a:gd name="connsiteY1" fmla="*/ 168212 h 171847"/>
                  <a:gd name="connsiteX2" fmla="*/ 4957 w 175152"/>
                  <a:gd name="connsiteY2" fmla="*/ 70722 h 171847"/>
                  <a:gd name="connsiteX3" fmla="*/ 5618 w 175152"/>
                  <a:gd name="connsiteY3" fmla="*/ 6279 h 171847"/>
                  <a:gd name="connsiteX4" fmla="*/ 171517 w 175152"/>
                  <a:gd name="connsiteY4" fmla="*/ 4957 h 171847"/>
                  <a:gd name="connsiteX5" fmla="*/ 171848 w 175152"/>
                  <a:gd name="connsiteY5" fmla="*/ 62790 h 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52" h="171847">
                    <a:moveTo>
                      <a:pt x="171848" y="62790"/>
                    </a:moveTo>
                    <a:cubicBezTo>
                      <a:pt x="169865" y="114345"/>
                      <a:pt x="155985" y="171187"/>
                      <a:pt x="82950" y="168212"/>
                    </a:cubicBezTo>
                    <a:cubicBezTo>
                      <a:pt x="17846" y="165568"/>
                      <a:pt x="5949" y="118971"/>
                      <a:pt x="4957" y="70722"/>
                    </a:cubicBezTo>
                    <a:lnTo>
                      <a:pt x="5618" y="6279"/>
                    </a:lnTo>
                    <a:cubicBezTo>
                      <a:pt x="5618" y="6279"/>
                      <a:pt x="99804" y="27429"/>
                      <a:pt x="171517" y="4957"/>
                    </a:cubicBezTo>
                    <a:lnTo>
                      <a:pt x="171848" y="62790"/>
                    </a:lnTo>
                    <a:close/>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8" name="Freeform: Shape 217">
                <a:extLst>
                  <a:ext uri="{FF2B5EF4-FFF2-40B4-BE49-F238E27FC236}">
                    <a16:creationId xmlns:a16="http://schemas.microsoft.com/office/drawing/2014/main" id="{702D6D61-B4CF-48AC-9E02-8D04C48F6E97}"/>
                  </a:ext>
                </a:extLst>
              </p:cNvPr>
              <p:cNvSpPr/>
              <p:nvPr/>
            </p:nvSpPr>
            <p:spPr>
              <a:xfrm>
                <a:off x="7198577" y="3493960"/>
                <a:ext cx="105752" cy="115667"/>
              </a:xfrm>
              <a:custGeom>
                <a:avLst/>
                <a:gdLst>
                  <a:gd name="connsiteX0" fmla="*/ 4957 w 105752"/>
                  <a:gd name="connsiteY0" fmla="*/ 9253 h 115666"/>
                  <a:gd name="connsiteX1" fmla="*/ 5288 w 105752"/>
                  <a:gd name="connsiteY1" fmla="*/ 37013 h 115666"/>
                  <a:gd name="connsiteX2" fmla="*/ 39657 w 105752"/>
                  <a:gd name="connsiteY2" fmla="*/ 101456 h 115666"/>
                  <a:gd name="connsiteX3" fmla="*/ 69069 w 105752"/>
                  <a:gd name="connsiteY3" fmla="*/ 101456 h 115666"/>
                  <a:gd name="connsiteX4" fmla="*/ 103439 w 105752"/>
                  <a:gd name="connsiteY4" fmla="*/ 37013 h 115666"/>
                  <a:gd name="connsiteX5" fmla="*/ 102778 w 105752"/>
                  <a:gd name="connsiteY5" fmla="*/ 4957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52" h="115666">
                    <a:moveTo>
                      <a:pt x="4957" y="9253"/>
                    </a:moveTo>
                    <a:lnTo>
                      <a:pt x="5288" y="37013"/>
                    </a:lnTo>
                    <a:lnTo>
                      <a:pt x="39657" y="101456"/>
                    </a:lnTo>
                    <a:cubicBezTo>
                      <a:pt x="46267" y="114014"/>
                      <a:pt x="62460" y="114014"/>
                      <a:pt x="69069" y="101456"/>
                    </a:cubicBezTo>
                    <a:lnTo>
                      <a:pt x="103439" y="37013"/>
                    </a:lnTo>
                    <a:lnTo>
                      <a:pt x="102778" y="4957"/>
                    </a:ln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9" name="Freeform: Shape 218">
                <a:extLst>
                  <a:ext uri="{FF2B5EF4-FFF2-40B4-BE49-F238E27FC236}">
                    <a16:creationId xmlns:a16="http://schemas.microsoft.com/office/drawing/2014/main" id="{FE17F8F9-C87D-4F95-B7FB-898D8750D55A}"/>
                  </a:ext>
                </a:extLst>
              </p:cNvPr>
              <p:cNvSpPr/>
              <p:nvPr/>
            </p:nvSpPr>
            <p:spPr>
              <a:xfrm>
                <a:off x="7068013" y="3522050"/>
                <a:ext cx="373438" cy="181762"/>
              </a:xfrm>
              <a:custGeom>
                <a:avLst/>
                <a:gdLst>
                  <a:gd name="connsiteX0" fmla="*/ 135852 w 373437"/>
                  <a:gd name="connsiteY0" fmla="*/ 4957 h 181761"/>
                  <a:gd name="connsiteX1" fmla="*/ 22829 w 373437"/>
                  <a:gd name="connsiteY1" fmla="*/ 59816 h 181761"/>
                  <a:gd name="connsiteX2" fmla="*/ 4983 w 373437"/>
                  <a:gd name="connsiteY2" fmla="*/ 177466 h 181761"/>
                  <a:gd name="connsiteX3" fmla="*/ 368507 w 373437"/>
                  <a:gd name="connsiteY3" fmla="*/ 177466 h 181761"/>
                  <a:gd name="connsiteX4" fmla="*/ 350661 w 373437"/>
                  <a:gd name="connsiteY4" fmla="*/ 59816 h 181761"/>
                  <a:gd name="connsiteX5" fmla="*/ 235325 w 373437"/>
                  <a:gd name="connsiteY5" fmla="*/ 4957 h 18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437" h="181761">
                    <a:moveTo>
                      <a:pt x="135852" y="4957"/>
                    </a:moveTo>
                    <a:cubicBezTo>
                      <a:pt x="110405" y="8262"/>
                      <a:pt x="43649" y="23794"/>
                      <a:pt x="22829" y="59816"/>
                    </a:cubicBezTo>
                    <a:cubicBezTo>
                      <a:pt x="7297" y="87246"/>
                      <a:pt x="4653" y="101787"/>
                      <a:pt x="4983" y="177466"/>
                    </a:cubicBezTo>
                    <a:lnTo>
                      <a:pt x="368507" y="177466"/>
                    </a:lnTo>
                    <a:cubicBezTo>
                      <a:pt x="368837" y="101787"/>
                      <a:pt x="369829" y="93525"/>
                      <a:pt x="350661" y="59816"/>
                    </a:cubicBezTo>
                    <a:cubicBezTo>
                      <a:pt x="330172" y="23464"/>
                      <a:pt x="260772" y="8262"/>
                      <a:pt x="235325" y="4957"/>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5" name="Freeform: Shape 224">
                <a:extLst>
                  <a:ext uri="{FF2B5EF4-FFF2-40B4-BE49-F238E27FC236}">
                    <a16:creationId xmlns:a16="http://schemas.microsoft.com/office/drawing/2014/main" id="{F6581CBC-E478-4D82-894F-5802E20762EA}"/>
                  </a:ext>
                </a:extLst>
              </p:cNvPr>
              <p:cNvSpPr/>
              <p:nvPr/>
            </p:nvSpPr>
            <p:spPr>
              <a:xfrm>
                <a:off x="7143718" y="3644987"/>
                <a:ext cx="9914" cy="42962"/>
              </a:xfrm>
              <a:custGeom>
                <a:avLst/>
                <a:gdLst>
                  <a:gd name="connsiteX0" fmla="*/ 4957 w 9914"/>
                  <a:gd name="connsiteY0" fmla="*/ 4957 h 42961"/>
                  <a:gd name="connsiteX1" fmla="*/ 4957 w 9914"/>
                  <a:gd name="connsiteY1" fmla="*/ 38996 h 42961"/>
                </a:gdLst>
                <a:ahLst/>
                <a:cxnLst>
                  <a:cxn ang="0">
                    <a:pos x="connsiteX0" y="connsiteY0"/>
                  </a:cxn>
                  <a:cxn ang="0">
                    <a:pos x="connsiteX1" y="connsiteY1"/>
                  </a:cxn>
                </a:cxnLst>
                <a:rect l="l" t="t" r="r" b="b"/>
                <a:pathLst>
                  <a:path w="9914" h="42961">
                    <a:moveTo>
                      <a:pt x="4957" y="4957"/>
                    </a:moveTo>
                    <a:lnTo>
                      <a:pt x="4957" y="38996"/>
                    </a:lnTo>
                  </a:path>
                </a:pathLst>
              </a:custGeom>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6" name="Freeform: Shape 225">
                <a:extLst>
                  <a:ext uri="{FF2B5EF4-FFF2-40B4-BE49-F238E27FC236}">
                    <a16:creationId xmlns:a16="http://schemas.microsoft.com/office/drawing/2014/main" id="{B5E8DB0A-379F-44E9-BCA5-8BA98BE0BDA1}"/>
                  </a:ext>
                </a:extLst>
              </p:cNvPr>
              <p:cNvSpPr/>
              <p:nvPr/>
            </p:nvSpPr>
            <p:spPr>
              <a:xfrm>
                <a:off x="7350927" y="3644987"/>
                <a:ext cx="9914" cy="42962"/>
              </a:xfrm>
              <a:custGeom>
                <a:avLst/>
                <a:gdLst>
                  <a:gd name="connsiteX0" fmla="*/ 4957 w 9914"/>
                  <a:gd name="connsiteY0" fmla="*/ 4957 h 42961"/>
                  <a:gd name="connsiteX1" fmla="*/ 4957 w 9914"/>
                  <a:gd name="connsiteY1" fmla="*/ 38996 h 42961"/>
                </a:gdLst>
                <a:ahLst/>
                <a:cxnLst>
                  <a:cxn ang="0">
                    <a:pos x="connsiteX0" y="connsiteY0"/>
                  </a:cxn>
                  <a:cxn ang="0">
                    <a:pos x="connsiteX1" y="connsiteY1"/>
                  </a:cxn>
                </a:cxnLst>
                <a:rect l="l" t="t" r="r" b="b"/>
                <a:pathLst>
                  <a:path w="9914" h="42961">
                    <a:moveTo>
                      <a:pt x="4957" y="4957"/>
                    </a:moveTo>
                    <a:lnTo>
                      <a:pt x="4957" y="38996"/>
                    </a:lnTo>
                  </a:path>
                </a:pathLst>
              </a:custGeom>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7" name="Freeform: Shape 226">
                <a:extLst>
                  <a:ext uri="{FF2B5EF4-FFF2-40B4-BE49-F238E27FC236}">
                    <a16:creationId xmlns:a16="http://schemas.microsoft.com/office/drawing/2014/main" id="{291DD45D-BE9D-4254-B884-E139A1B918D0}"/>
                  </a:ext>
                </a:extLst>
              </p:cNvPr>
              <p:cNvSpPr/>
              <p:nvPr/>
            </p:nvSpPr>
            <p:spPr>
              <a:xfrm>
                <a:off x="7280866" y="3539896"/>
                <a:ext cx="72705" cy="62790"/>
              </a:xfrm>
              <a:custGeom>
                <a:avLst/>
                <a:gdLst>
                  <a:gd name="connsiteX0" fmla="*/ 51224 w 72704"/>
                  <a:gd name="connsiteY0" fmla="*/ 4957 h 62790"/>
                  <a:gd name="connsiteX1" fmla="*/ 66426 w 72704"/>
                  <a:gd name="connsiteY1" fmla="*/ 21150 h 62790"/>
                  <a:gd name="connsiteX2" fmla="*/ 56511 w 72704"/>
                  <a:gd name="connsiteY2" fmla="*/ 47589 h 62790"/>
                  <a:gd name="connsiteX3" fmla="*/ 4957 w 72704"/>
                  <a:gd name="connsiteY3" fmla="*/ 58164 h 62790"/>
                </a:gdLst>
                <a:ahLst/>
                <a:cxnLst>
                  <a:cxn ang="0">
                    <a:pos x="connsiteX0" y="connsiteY0"/>
                  </a:cxn>
                  <a:cxn ang="0">
                    <a:pos x="connsiteX1" y="connsiteY1"/>
                  </a:cxn>
                  <a:cxn ang="0">
                    <a:pos x="connsiteX2" y="connsiteY2"/>
                  </a:cxn>
                  <a:cxn ang="0">
                    <a:pos x="connsiteX3" y="connsiteY3"/>
                  </a:cxn>
                </a:cxnLst>
                <a:rect l="l" t="t" r="r" b="b"/>
                <a:pathLst>
                  <a:path w="72704" h="62790">
                    <a:moveTo>
                      <a:pt x="51224" y="4957"/>
                    </a:moveTo>
                    <a:cubicBezTo>
                      <a:pt x="56842" y="9584"/>
                      <a:pt x="62129" y="14871"/>
                      <a:pt x="66426" y="21150"/>
                    </a:cubicBezTo>
                    <a:cubicBezTo>
                      <a:pt x="73366" y="31065"/>
                      <a:pt x="68078" y="44614"/>
                      <a:pt x="56511" y="47589"/>
                    </a:cubicBezTo>
                    <a:lnTo>
                      <a:pt x="4957" y="58164"/>
                    </a:ln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8" name="Freeform: Shape 227">
                <a:extLst>
                  <a:ext uri="{FF2B5EF4-FFF2-40B4-BE49-F238E27FC236}">
                    <a16:creationId xmlns:a16="http://schemas.microsoft.com/office/drawing/2014/main" id="{2817E3F6-5EBD-4910-A121-0BC3E6454C7D}"/>
                  </a:ext>
                </a:extLst>
              </p:cNvPr>
              <p:cNvSpPr/>
              <p:nvPr/>
            </p:nvSpPr>
            <p:spPr>
              <a:xfrm>
                <a:off x="7155483" y="3539896"/>
                <a:ext cx="62790" cy="59486"/>
              </a:xfrm>
              <a:custGeom>
                <a:avLst/>
                <a:gdLst>
                  <a:gd name="connsiteX0" fmla="*/ 23266 w 62790"/>
                  <a:gd name="connsiteY0" fmla="*/ 4957 h 59485"/>
                  <a:gd name="connsiteX1" fmla="*/ 8064 w 62790"/>
                  <a:gd name="connsiteY1" fmla="*/ 21150 h 59485"/>
                  <a:gd name="connsiteX2" fmla="*/ 17978 w 62790"/>
                  <a:gd name="connsiteY2" fmla="*/ 47589 h 59485"/>
                  <a:gd name="connsiteX3" fmla="*/ 60279 w 62790"/>
                  <a:gd name="connsiteY3" fmla="*/ 56181 h 59485"/>
                </a:gdLst>
                <a:ahLst/>
                <a:cxnLst>
                  <a:cxn ang="0">
                    <a:pos x="connsiteX0" y="connsiteY0"/>
                  </a:cxn>
                  <a:cxn ang="0">
                    <a:pos x="connsiteX1" y="connsiteY1"/>
                  </a:cxn>
                  <a:cxn ang="0">
                    <a:pos x="connsiteX2" y="connsiteY2"/>
                  </a:cxn>
                  <a:cxn ang="0">
                    <a:pos x="connsiteX3" y="connsiteY3"/>
                  </a:cxn>
                </a:cxnLst>
                <a:rect l="l" t="t" r="r" b="b"/>
                <a:pathLst>
                  <a:path w="62790" h="59485">
                    <a:moveTo>
                      <a:pt x="23266" y="4957"/>
                    </a:moveTo>
                    <a:cubicBezTo>
                      <a:pt x="17647" y="9584"/>
                      <a:pt x="12360" y="14871"/>
                      <a:pt x="8064" y="21150"/>
                    </a:cubicBezTo>
                    <a:cubicBezTo>
                      <a:pt x="1124" y="31065"/>
                      <a:pt x="6411" y="44614"/>
                      <a:pt x="17978" y="47589"/>
                    </a:cubicBezTo>
                    <a:lnTo>
                      <a:pt x="60279" y="56181"/>
                    </a:ln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9" name="Freeform: Shape 228">
                <a:extLst>
                  <a:ext uri="{FF2B5EF4-FFF2-40B4-BE49-F238E27FC236}">
                    <a16:creationId xmlns:a16="http://schemas.microsoft.com/office/drawing/2014/main" id="{A627004A-2F84-4DFA-A2F2-83FCD08B809D}"/>
                  </a:ext>
                </a:extLst>
              </p:cNvPr>
              <p:cNvSpPr/>
              <p:nvPr/>
            </p:nvSpPr>
            <p:spPr>
              <a:xfrm>
                <a:off x="7133637" y="3233749"/>
                <a:ext cx="241247" cy="188371"/>
              </a:xfrm>
              <a:custGeom>
                <a:avLst/>
                <a:gdLst>
                  <a:gd name="connsiteX0" fmla="*/ 34536 w 241247"/>
                  <a:gd name="connsiteY0" fmla="*/ 186515 h 188371"/>
                  <a:gd name="connsiteX1" fmla="*/ 35858 w 241247"/>
                  <a:gd name="connsiteY1" fmla="*/ 39784 h 188371"/>
                  <a:gd name="connsiteX2" fmla="*/ 213654 w 241247"/>
                  <a:gd name="connsiteY2" fmla="*/ 45402 h 188371"/>
                  <a:gd name="connsiteX3" fmla="*/ 202418 w 241247"/>
                  <a:gd name="connsiteY3" fmla="*/ 186185 h 188371"/>
                </a:gdLst>
                <a:ahLst/>
                <a:cxnLst>
                  <a:cxn ang="0">
                    <a:pos x="connsiteX0" y="connsiteY0"/>
                  </a:cxn>
                  <a:cxn ang="0">
                    <a:pos x="connsiteX1" y="connsiteY1"/>
                  </a:cxn>
                  <a:cxn ang="0">
                    <a:pos x="connsiteX2" y="connsiteY2"/>
                  </a:cxn>
                  <a:cxn ang="0">
                    <a:pos x="connsiteX3" y="connsiteY3"/>
                  </a:cxn>
                </a:cxnLst>
                <a:rect l="l" t="t" r="r" b="b"/>
                <a:pathLst>
                  <a:path w="241247" h="188371">
                    <a:moveTo>
                      <a:pt x="34536" y="186515"/>
                    </a:moveTo>
                    <a:cubicBezTo>
                      <a:pt x="11734" y="172305"/>
                      <a:pt x="-19331" y="94643"/>
                      <a:pt x="35858" y="39784"/>
                    </a:cubicBezTo>
                    <a:cubicBezTo>
                      <a:pt x="75515" y="127"/>
                      <a:pt x="159787" y="-15075"/>
                      <a:pt x="213654" y="45402"/>
                    </a:cubicBezTo>
                    <a:cubicBezTo>
                      <a:pt x="239762" y="74484"/>
                      <a:pt x="255294" y="148841"/>
                      <a:pt x="202418" y="186185"/>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0" name="Freeform: Shape 229">
                <a:extLst>
                  <a:ext uri="{FF2B5EF4-FFF2-40B4-BE49-F238E27FC236}">
                    <a16:creationId xmlns:a16="http://schemas.microsoft.com/office/drawing/2014/main" id="{D5C7BCFD-185E-4566-944D-63D44B232BDE}"/>
                  </a:ext>
                </a:extLst>
              </p:cNvPr>
              <p:cNvSpPr/>
              <p:nvPr/>
            </p:nvSpPr>
            <p:spPr>
              <a:xfrm>
                <a:off x="7204856" y="3385894"/>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1" name="Freeform: Shape 230">
                <a:extLst>
                  <a:ext uri="{FF2B5EF4-FFF2-40B4-BE49-F238E27FC236}">
                    <a16:creationId xmlns:a16="http://schemas.microsoft.com/office/drawing/2014/main" id="{8D1C5FC5-A561-4131-A094-3C1F2DA73614}"/>
                  </a:ext>
                </a:extLst>
              </p:cNvPr>
              <p:cNvSpPr/>
              <p:nvPr/>
            </p:nvSpPr>
            <p:spPr>
              <a:xfrm>
                <a:off x="7264342" y="3385894"/>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32" name="Freeform: Shape 231">
                <a:extLst>
                  <a:ext uri="{FF2B5EF4-FFF2-40B4-BE49-F238E27FC236}">
                    <a16:creationId xmlns:a16="http://schemas.microsoft.com/office/drawing/2014/main" id="{3CA7A2E0-02D2-45F2-BF53-4FCB684F6FF3}"/>
                  </a:ext>
                </a:extLst>
              </p:cNvPr>
              <p:cNvSpPr/>
              <p:nvPr/>
            </p:nvSpPr>
            <p:spPr>
              <a:xfrm>
                <a:off x="7248149" y="3616236"/>
                <a:ext cx="9914" cy="72705"/>
              </a:xfrm>
              <a:custGeom>
                <a:avLst/>
                <a:gdLst>
                  <a:gd name="connsiteX0" fmla="*/ 4957 w 9914"/>
                  <a:gd name="connsiteY0" fmla="*/ 67748 h 72704"/>
                  <a:gd name="connsiteX1" fmla="*/ 4957 w 9914"/>
                  <a:gd name="connsiteY1" fmla="*/ 4957 h 72704"/>
                </a:gdLst>
                <a:ahLst/>
                <a:cxnLst>
                  <a:cxn ang="0">
                    <a:pos x="connsiteX0" y="connsiteY0"/>
                  </a:cxn>
                  <a:cxn ang="0">
                    <a:pos x="connsiteX1" y="connsiteY1"/>
                  </a:cxn>
                </a:cxnLst>
                <a:rect l="l" t="t" r="r" b="b"/>
                <a:pathLst>
                  <a:path w="9914" h="72704">
                    <a:moveTo>
                      <a:pt x="4957" y="67748"/>
                    </a:moveTo>
                    <a:lnTo>
                      <a:pt x="4957" y="4957"/>
                    </a:lnTo>
                  </a:path>
                </a:pathLst>
              </a:custGeom>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248" name="Group 247">
              <a:extLst>
                <a:ext uri="{FF2B5EF4-FFF2-40B4-BE49-F238E27FC236}">
                  <a16:creationId xmlns:a16="http://schemas.microsoft.com/office/drawing/2014/main" id="{E4F2E82E-D8C2-4BEA-A262-24B46501A747}"/>
                </a:ext>
              </a:extLst>
            </p:cNvPr>
            <p:cNvGrpSpPr/>
            <p:nvPr/>
          </p:nvGrpSpPr>
          <p:grpSpPr>
            <a:xfrm>
              <a:off x="1585213" y="3568890"/>
              <a:ext cx="237888" cy="335938"/>
              <a:chOff x="4326052" y="2942677"/>
              <a:chExt cx="237888" cy="335938"/>
            </a:xfrm>
          </p:grpSpPr>
          <p:sp>
            <p:nvSpPr>
              <p:cNvPr id="249" name="Freeform: Shape 248">
                <a:extLst>
                  <a:ext uri="{FF2B5EF4-FFF2-40B4-BE49-F238E27FC236}">
                    <a16:creationId xmlns:a16="http://schemas.microsoft.com/office/drawing/2014/main" id="{E2B9F4F8-D07F-4CE5-981E-BBE109C45B29}"/>
                  </a:ext>
                </a:extLst>
              </p:cNvPr>
              <p:cNvSpPr/>
              <p:nvPr/>
            </p:nvSpPr>
            <p:spPr>
              <a:xfrm>
                <a:off x="4326052" y="2942677"/>
                <a:ext cx="237615" cy="335938"/>
              </a:xfrm>
              <a:custGeom>
                <a:avLst/>
                <a:gdLst>
                  <a:gd name="connsiteX0" fmla="*/ 4097 w 237614"/>
                  <a:gd name="connsiteY0" fmla="*/ 325013 h 335938"/>
                  <a:gd name="connsiteX1" fmla="*/ 4097 w 237614"/>
                  <a:gd name="connsiteY1" fmla="*/ 13110 h 335938"/>
                  <a:gd name="connsiteX2" fmla="*/ 13110 w 237614"/>
                  <a:gd name="connsiteY2" fmla="*/ 4097 h 335938"/>
                  <a:gd name="connsiteX3" fmla="*/ 157317 w 237614"/>
                  <a:gd name="connsiteY3" fmla="*/ 4097 h 335938"/>
                  <a:gd name="connsiteX4" fmla="*/ 234064 w 237614"/>
                  <a:gd name="connsiteY4" fmla="*/ 80844 h 335938"/>
                  <a:gd name="connsiteX5" fmla="*/ 234064 w 237614"/>
                  <a:gd name="connsiteY5" fmla="*/ 325013 h 335938"/>
                  <a:gd name="connsiteX6" fmla="*/ 225051 w 237614"/>
                  <a:gd name="connsiteY6" fmla="*/ 334026 h 335938"/>
                  <a:gd name="connsiteX7" fmla="*/ 13110 w 237614"/>
                  <a:gd name="connsiteY7" fmla="*/ 334026 h 335938"/>
                  <a:gd name="connsiteX8" fmla="*/ 4097 w 237614"/>
                  <a:gd name="connsiteY8" fmla="*/ 325013 h 33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335938">
                    <a:moveTo>
                      <a:pt x="4097" y="325013"/>
                    </a:moveTo>
                    <a:lnTo>
                      <a:pt x="4097" y="13110"/>
                    </a:lnTo>
                    <a:cubicBezTo>
                      <a:pt x="4097" y="8194"/>
                      <a:pt x="8194" y="4097"/>
                      <a:pt x="13110" y="4097"/>
                    </a:cubicBezTo>
                    <a:lnTo>
                      <a:pt x="157317" y="4097"/>
                    </a:lnTo>
                    <a:lnTo>
                      <a:pt x="234064" y="80844"/>
                    </a:lnTo>
                    <a:lnTo>
                      <a:pt x="234064" y="325013"/>
                    </a:lnTo>
                    <a:cubicBezTo>
                      <a:pt x="234064" y="329930"/>
                      <a:pt x="229967" y="334026"/>
                      <a:pt x="225051" y="334026"/>
                    </a:cubicBezTo>
                    <a:lnTo>
                      <a:pt x="13110" y="334026"/>
                    </a:lnTo>
                    <a:cubicBezTo>
                      <a:pt x="8194" y="334026"/>
                      <a:pt x="4097" y="329930"/>
                      <a:pt x="4097" y="325013"/>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0" name="Freeform: Shape 249">
                <a:extLst>
                  <a:ext uri="{FF2B5EF4-FFF2-40B4-BE49-F238E27FC236}">
                    <a16:creationId xmlns:a16="http://schemas.microsoft.com/office/drawing/2014/main" id="{51BF2139-809F-4517-A760-E85A3BACB42E}"/>
                  </a:ext>
                </a:extLst>
              </p:cNvPr>
              <p:cNvSpPr/>
              <p:nvPr/>
            </p:nvSpPr>
            <p:spPr>
              <a:xfrm>
                <a:off x="4479273" y="2942677"/>
                <a:ext cx="84667" cy="84667"/>
              </a:xfrm>
              <a:custGeom>
                <a:avLst/>
                <a:gdLst>
                  <a:gd name="connsiteX0" fmla="*/ 4097 w 84667"/>
                  <a:gd name="connsiteY0" fmla="*/ 80844 h 84667"/>
                  <a:gd name="connsiteX1" fmla="*/ 80844 w 84667"/>
                  <a:gd name="connsiteY1" fmla="*/ 80844 h 84667"/>
                  <a:gd name="connsiteX2" fmla="*/ 4097 w 84667"/>
                  <a:gd name="connsiteY2" fmla="*/ 4097 h 84667"/>
                </a:gdLst>
                <a:ahLst/>
                <a:cxnLst>
                  <a:cxn ang="0">
                    <a:pos x="connsiteX0" y="connsiteY0"/>
                  </a:cxn>
                  <a:cxn ang="0">
                    <a:pos x="connsiteX1" y="connsiteY1"/>
                  </a:cxn>
                  <a:cxn ang="0">
                    <a:pos x="connsiteX2" y="connsiteY2"/>
                  </a:cxn>
                </a:cxnLst>
                <a:rect l="l" t="t" r="r" b="b"/>
                <a:pathLst>
                  <a:path w="84667" h="84667">
                    <a:moveTo>
                      <a:pt x="4097" y="80844"/>
                    </a:moveTo>
                    <a:lnTo>
                      <a:pt x="80844" y="80844"/>
                    </a:lnTo>
                    <a:lnTo>
                      <a:pt x="4097" y="4097"/>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1" name="Freeform: Shape 250">
                <a:extLst>
                  <a:ext uri="{FF2B5EF4-FFF2-40B4-BE49-F238E27FC236}">
                    <a16:creationId xmlns:a16="http://schemas.microsoft.com/office/drawing/2014/main" id="{C0B68C51-C6C8-48A2-B37C-6378C43F352D}"/>
                  </a:ext>
                </a:extLst>
              </p:cNvPr>
              <p:cNvSpPr/>
              <p:nvPr/>
            </p:nvSpPr>
            <p:spPr>
              <a:xfrm>
                <a:off x="4359919" y="3081422"/>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2" name="Freeform: Shape 251">
                <a:extLst>
                  <a:ext uri="{FF2B5EF4-FFF2-40B4-BE49-F238E27FC236}">
                    <a16:creationId xmlns:a16="http://schemas.microsoft.com/office/drawing/2014/main" id="{9BF3655E-6274-4445-B0F5-B0C2C5C643E3}"/>
                  </a:ext>
                </a:extLst>
              </p:cNvPr>
              <p:cNvSpPr/>
              <p:nvPr/>
            </p:nvSpPr>
            <p:spPr>
              <a:xfrm>
                <a:off x="4359919" y="3126214"/>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3" name="Freeform: Shape 252">
                <a:extLst>
                  <a:ext uri="{FF2B5EF4-FFF2-40B4-BE49-F238E27FC236}">
                    <a16:creationId xmlns:a16="http://schemas.microsoft.com/office/drawing/2014/main" id="{E85BEFD8-E86E-4DDD-9488-8139FF669D2C}"/>
                  </a:ext>
                </a:extLst>
              </p:cNvPr>
              <p:cNvSpPr/>
              <p:nvPr/>
            </p:nvSpPr>
            <p:spPr>
              <a:xfrm>
                <a:off x="4359919" y="3171279"/>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4" name="Freeform: Shape 253">
                <a:extLst>
                  <a:ext uri="{FF2B5EF4-FFF2-40B4-BE49-F238E27FC236}">
                    <a16:creationId xmlns:a16="http://schemas.microsoft.com/office/drawing/2014/main" id="{6AF7B619-6C99-4926-AB11-5A7C44FDE5BC}"/>
                  </a:ext>
                </a:extLst>
              </p:cNvPr>
              <p:cNvSpPr/>
              <p:nvPr/>
            </p:nvSpPr>
            <p:spPr>
              <a:xfrm>
                <a:off x="4359919" y="3216344"/>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5" name="Freeform: Shape 254">
                <a:extLst>
                  <a:ext uri="{FF2B5EF4-FFF2-40B4-BE49-F238E27FC236}">
                    <a16:creationId xmlns:a16="http://schemas.microsoft.com/office/drawing/2014/main" id="{7E52BD90-E319-4CBB-9046-6E2FE626F333}"/>
                  </a:ext>
                </a:extLst>
              </p:cNvPr>
              <p:cNvSpPr/>
              <p:nvPr/>
            </p:nvSpPr>
            <p:spPr>
              <a:xfrm>
                <a:off x="4359919" y="3036357"/>
                <a:ext cx="98323" cy="8194"/>
              </a:xfrm>
              <a:custGeom>
                <a:avLst/>
                <a:gdLst>
                  <a:gd name="connsiteX0" fmla="*/ 4097 w 98323"/>
                  <a:gd name="connsiteY0" fmla="*/ 4097 h 8193"/>
                  <a:gd name="connsiteX1" fmla="*/ 96138 w 98323"/>
                  <a:gd name="connsiteY1" fmla="*/ 4097 h 8193"/>
                </a:gdLst>
                <a:ahLst/>
                <a:cxnLst>
                  <a:cxn ang="0">
                    <a:pos x="connsiteX0" y="connsiteY0"/>
                  </a:cxn>
                  <a:cxn ang="0">
                    <a:pos x="connsiteX1" y="connsiteY1"/>
                  </a:cxn>
                </a:cxnLst>
                <a:rect l="l" t="t" r="r" b="b"/>
                <a:pathLst>
                  <a:path w="98323" h="8193">
                    <a:moveTo>
                      <a:pt x="4097" y="4097"/>
                    </a:moveTo>
                    <a:lnTo>
                      <a:pt x="96138"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256" name="Group 255">
              <a:extLst>
                <a:ext uri="{FF2B5EF4-FFF2-40B4-BE49-F238E27FC236}">
                  <a16:creationId xmlns:a16="http://schemas.microsoft.com/office/drawing/2014/main" id="{42FC4D00-5F61-44D9-B4FC-8B01AB1979C3}"/>
                </a:ext>
              </a:extLst>
            </p:cNvPr>
            <p:cNvGrpSpPr/>
            <p:nvPr/>
          </p:nvGrpSpPr>
          <p:grpSpPr>
            <a:xfrm>
              <a:off x="2021930" y="2452416"/>
              <a:ext cx="340390" cy="366828"/>
              <a:chOff x="2760810" y="4102560"/>
              <a:chExt cx="340390" cy="366828"/>
            </a:xfrm>
          </p:grpSpPr>
          <p:sp>
            <p:nvSpPr>
              <p:cNvPr id="257" name="Freeform: Shape 256">
                <a:extLst>
                  <a:ext uri="{FF2B5EF4-FFF2-40B4-BE49-F238E27FC236}">
                    <a16:creationId xmlns:a16="http://schemas.microsoft.com/office/drawing/2014/main" id="{69978C13-DCAC-4EC5-AD2B-C56CBB48D0E7}"/>
                  </a:ext>
                </a:extLst>
              </p:cNvPr>
              <p:cNvSpPr/>
              <p:nvPr/>
            </p:nvSpPr>
            <p:spPr>
              <a:xfrm>
                <a:off x="2760810" y="4102560"/>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8" name="Freeform: Shape 257">
                <a:extLst>
                  <a:ext uri="{FF2B5EF4-FFF2-40B4-BE49-F238E27FC236}">
                    <a16:creationId xmlns:a16="http://schemas.microsoft.com/office/drawing/2014/main" id="{46BC2B24-8883-416A-B535-F9F059D658F2}"/>
                  </a:ext>
                </a:extLst>
              </p:cNvPr>
              <p:cNvSpPr/>
              <p:nvPr/>
            </p:nvSpPr>
            <p:spPr>
              <a:xfrm>
                <a:off x="2760810" y="4222192"/>
                <a:ext cx="340390" cy="95838"/>
              </a:xfrm>
              <a:custGeom>
                <a:avLst/>
                <a:gdLst>
                  <a:gd name="connsiteX0" fmla="*/ 329154 w 340390"/>
                  <a:gd name="connsiteY0" fmla="*/ 92864 h 95838"/>
                  <a:gd name="connsiteX1" fmla="*/ 11236 w 340390"/>
                  <a:gd name="connsiteY1" fmla="*/ 92864 h 95838"/>
                  <a:gd name="connsiteX2" fmla="*/ 4957 w 340390"/>
                  <a:gd name="connsiteY2" fmla="*/ 86585 h 95838"/>
                  <a:gd name="connsiteX3" fmla="*/ 4957 w 340390"/>
                  <a:gd name="connsiteY3" fmla="*/ 11236 h 95838"/>
                  <a:gd name="connsiteX4" fmla="*/ 11236 w 340390"/>
                  <a:gd name="connsiteY4" fmla="*/ 4957 h 95838"/>
                  <a:gd name="connsiteX5" fmla="*/ 329154 w 340390"/>
                  <a:gd name="connsiteY5" fmla="*/ 4957 h 95838"/>
                  <a:gd name="connsiteX6" fmla="*/ 335433 w 340390"/>
                  <a:gd name="connsiteY6" fmla="*/ 11236 h 95838"/>
                  <a:gd name="connsiteX7" fmla="*/ 335433 w 340390"/>
                  <a:gd name="connsiteY7" fmla="*/ 86585 h 95838"/>
                  <a:gd name="connsiteX8" fmla="*/ 329154 w 340390"/>
                  <a:gd name="connsiteY8" fmla="*/ 9286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9154" y="92864"/>
                    </a:moveTo>
                    <a:lnTo>
                      <a:pt x="11236" y="92864"/>
                    </a:lnTo>
                    <a:cubicBezTo>
                      <a:pt x="7601" y="92864"/>
                      <a:pt x="4957" y="89889"/>
                      <a:pt x="4957" y="86585"/>
                    </a:cubicBezTo>
                    <a:lnTo>
                      <a:pt x="4957" y="11236"/>
                    </a:lnTo>
                    <a:cubicBezTo>
                      <a:pt x="4957" y="7601"/>
                      <a:pt x="7931" y="4957"/>
                      <a:pt x="11236" y="4957"/>
                    </a:cubicBezTo>
                    <a:lnTo>
                      <a:pt x="329154" y="4957"/>
                    </a:lnTo>
                    <a:cubicBezTo>
                      <a:pt x="332789" y="4957"/>
                      <a:pt x="335433" y="7931"/>
                      <a:pt x="335433" y="11236"/>
                    </a:cubicBezTo>
                    <a:lnTo>
                      <a:pt x="335433" y="86585"/>
                    </a:lnTo>
                    <a:cubicBezTo>
                      <a:pt x="335433" y="90220"/>
                      <a:pt x="332789" y="92864"/>
                      <a:pt x="329154" y="9286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59" name="Freeform: Shape 258">
                <a:extLst>
                  <a:ext uri="{FF2B5EF4-FFF2-40B4-BE49-F238E27FC236}">
                    <a16:creationId xmlns:a16="http://schemas.microsoft.com/office/drawing/2014/main" id="{7FEE7C6A-8A02-41F3-8258-1595DB2D0A3F}"/>
                  </a:ext>
                </a:extLst>
              </p:cNvPr>
              <p:cNvSpPr/>
              <p:nvPr/>
            </p:nvSpPr>
            <p:spPr>
              <a:xfrm>
                <a:off x="2804763" y="4190797"/>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0" name="Freeform: Shape 259">
                <a:extLst>
                  <a:ext uri="{FF2B5EF4-FFF2-40B4-BE49-F238E27FC236}">
                    <a16:creationId xmlns:a16="http://schemas.microsoft.com/office/drawing/2014/main" id="{63FCAD40-47A6-4822-9CF7-949073B06418}"/>
                  </a:ext>
                </a:extLst>
              </p:cNvPr>
              <p:cNvSpPr/>
              <p:nvPr/>
            </p:nvSpPr>
            <p:spPr>
              <a:xfrm>
                <a:off x="2760810" y="4341494"/>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1" name="Freeform: Shape 260">
                <a:extLst>
                  <a:ext uri="{FF2B5EF4-FFF2-40B4-BE49-F238E27FC236}">
                    <a16:creationId xmlns:a16="http://schemas.microsoft.com/office/drawing/2014/main" id="{A126E033-8FEC-4401-8650-73633D104727}"/>
                  </a:ext>
                </a:extLst>
              </p:cNvPr>
              <p:cNvSpPr/>
              <p:nvPr/>
            </p:nvSpPr>
            <p:spPr>
              <a:xfrm>
                <a:off x="2810712"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2" name="Freeform: Shape 261">
                <a:extLst>
                  <a:ext uri="{FF2B5EF4-FFF2-40B4-BE49-F238E27FC236}">
                    <a16:creationId xmlns:a16="http://schemas.microsoft.com/office/drawing/2014/main" id="{04F00A1E-B340-481B-A9E6-ED2C0BB7ED05}"/>
                  </a:ext>
                </a:extLst>
              </p:cNvPr>
              <p:cNvSpPr/>
              <p:nvPr/>
            </p:nvSpPr>
            <p:spPr>
              <a:xfrm>
                <a:off x="2884077"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3" name="Freeform: Shape 262">
                <a:extLst>
                  <a:ext uri="{FF2B5EF4-FFF2-40B4-BE49-F238E27FC236}">
                    <a16:creationId xmlns:a16="http://schemas.microsoft.com/office/drawing/2014/main" id="{C6950F02-8002-4D43-91AB-FC0742E87431}"/>
                  </a:ext>
                </a:extLst>
              </p:cNvPr>
              <p:cNvSpPr/>
              <p:nvPr/>
            </p:nvSpPr>
            <p:spPr>
              <a:xfrm>
                <a:off x="2804763" y="4311751"/>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4" name="Freeform: Shape 263">
                <a:extLst>
                  <a:ext uri="{FF2B5EF4-FFF2-40B4-BE49-F238E27FC236}">
                    <a16:creationId xmlns:a16="http://schemas.microsoft.com/office/drawing/2014/main" id="{EC60EC32-A483-4F42-A213-A1CAC99FBA23}"/>
                  </a:ext>
                </a:extLst>
              </p:cNvPr>
              <p:cNvSpPr/>
              <p:nvPr/>
            </p:nvSpPr>
            <p:spPr>
              <a:xfrm>
                <a:off x="2947198"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5" name="Freeform: Shape 264">
                <a:extLst>
                  <a:ext uri="{FF2B5EF4-FFF2-40B4-BE49-F238E27FC236}">
                    <a16:creationId xmlns:a16="http://schemas.microsoft.com/office/drawing/2014/main" id="{A37888AF-C9B8-44AB-B573-5E857EC5E93D}"/>
                  </a:ext>
                </a:extLst>
              </p:cNvPr>
              <p:cNvSpPr/>
              <p:nvPr/>
            </p:nvSpPr>
            <p:spPr>
              <a:xfrm>
                <a:off x="3020564"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6" name="Freeform: Shape 265">
                <a:extLst>
                  <a:ext uri="{FF2B5EF4-FFF2-40B4-BE49-F238E27FC236}">
                    <a16:creationId xmlns:a16="http://schemas.microsoft.com/office/drawing/2014/main" id="{164B1DA3-3685-4EF8-ADC2-49CCBDBD7702}"/>
                  </a:ext>
                </a:extLst>
              </p:cNvPr>
              <p:cNvSpPr/>
              <p:nvPr/>
            </p:nvSpPr>
            <p:spPr>
              <a:xfrm>
                <a:off x="2810712"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7" name="Freeform: Shape 266">
                <a:extLst>
                  <a:ext uri="{FF2B5EF4-FFF2-40B4-BE49-F238E27FC236}">
                    <a16:creationId xmlns:a16="http://schemas.microsoft.com/office/drawing/2014/main" id="{2065BF29-DB00-4890-BDD8-6DC30F1FE191}"/>
                  </a:ext>
                </a:extLst>
              </p:cNvPr>
              <p:cNvSpPr/>
              <p:nvPr/>
            </p:nvSpPr>
            <p:spPr>
              <a:xfrm>
                <a:off x="2884077"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8" name="Freeform: Shape 267">
                <a:extLst>
                  <a:ext uri="{FF2B5EF4-FFF2-40B4-BE49-F238E27FC236}">
                    <a16:creationId xmlns:a16="http://schemas.microsoft.com/office/drawing/2014/main" id="{B097436E-8AC9-443F-B43F-51040C3C9E88}"/>
                  </a:ext>
                </a:extLst>
              </p:cNvPr>
              <p:cNvSpPr/>
              <p:nvPr/>
            </p:nvSpPr>
            <p:spPr>
              <a:xfrm>
                <a:off x="2794188"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69" name="Freeform: Shape 268">
                <a:extLst>
                  <a:ext uri="{FF2B5EF4-FFF2-40B4-BE49-F238E27FC236}">
                    <a16:creationId xmlns:a16="http://schemas.microsoft.com/office/drawing/2014/main" id="{DB5A672D-9EC0-4E90-862A-946DF21D4A36}"/>
                  </a:ext>
                </a:extLst>
              </p:cNvPr>
              <p:cNvSpPr/>
              <p:nvPr/>
            </p:nvSpPr>
            <p:spPr>
              <a:xfrm>
                <a:off x="2979585"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270" name="Group 269">
              <a:extLst>
                <a:ext uri="{FF2B5EF4-FFF2-40B4-BE49-F238E27FC236}">
                  <a16:creationId xmlns:a16="http://schemas.microsoft.com/office/drawing/2014/main" id="{00432BAE-0141-4778-881C-E77358950DB7}"/>
                </a:ext>
              </a:extLst>
            </p:cNvPr>
            <p:cNvGrpSpPr/>
            <p:nvPr/>
          </p:nvGrpSpPr>
          <p:grpSpPr>
            <a:xfrm>
              <a:off x="3396026" y="2491643"/>
              <a:ext cx="373438" cy="540040"/>
              <a:chOff x="7783610" y="3183270"/>
              <a:chExt cx="373438" cy="540040"/>
            </a:xfrm>
          </p:grpSpPr>
          <p:sp>
            <p:nvSpPr>
              <p:cNvPr id="271" name="Freeform: Shape 270">
                <a:extLst>
                  <a:ext uri="{FF2B5EF4-FFF2-40B4-BE49-F238E27FC236}">
                    <a16:creationId xmlns:a16="http://schemas.microsoft.com/office/drawing/2014/main" id="{77791ABE-34C9-489D-A056-31D8F765A009}"/>
                  </a:ext>
                </a:extLst>
              </p:cNvPr>
              <p:cNvSpPr/>
              <p:nvPr/>
            </p:nvSpPr>
            <p:spPr>
              <a:xfrm>
                <a:off x="7879143" y="3421916"/>
                <a:ext cx="175152" cy="112362"/>
              </a:xfrm>
              <a:custGeom>
                <a:avLst/>
                <a:gdLst>
                  <a:gd name="connsiteX0" fmla="*/ 4957 w 175152"/>
                  <a:gd name="connsiteY0" fmla="*/ 11897 h 112361"/>
                  <a:gd name="connsiteX1" fmla="*/ 83941 w 175152"/>
                  <a:gd name="connsiteY1" fmla="*/ 110379 h 112361"/>
                  <a:gd name="connsiteX2" fmla="*/ 172839 w 175152"/>
                  <a:gd name="connsiteY2" fmla="*/ 4957 h 112361"/>
                </a:gdLst>
                <a:ahLst/>
                <a:cxnLst>
                  <a:cxn ang="0">
                    <a:pos x="connsiteX0" y="connsiteY0"/>
                  </a:cxn>
                  <a:cxn ang="0">
                    <a:pos x="connsiteX1" y="connsiteY1"/>
                  </a:cxn>
                  <a:cxn ang="0">
                    <a:pos x="connsiteX2" y="connsiteY2"/>
                  </a:cxn>
                </a:cxnLst>
                <a:rect l="l" t="t" r="r" b="b"/>
                <a:pathLst>
                  <a:path w="175152" h="112361">
                    <a:moveTo>
                      <a:pt x="4957" y="11897"/>
                    </a:moveTo>
                    <a:cubicBezTo>
                      <a:pt x="5949" y="60147"/>
                      <a:pt x="18507" y="107735"/>
                      <a:pt x="83941" y="110379"/>
                    </a:cubicBezTo>
                    <a:cubicBezTo>
                      <a:pt x="156976" y="113353"/>
                      <a:pt x="171187" y="56511"/>
                      <a:pt x="172839" y="4957"/>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2" name="Freeform: Shape 271">
                <a:extLst>
                  <a:ext uri="{FF2B5EF4-FFF2-40B4-BE49-F238E27FC236}">
                    <a16:creationId xmlns:a16="http://schemas.microsoft.com/office/drawing/2014/main" id="{3673ECB3-38DF-41D6-B40F-761787BE26AC}"/>
                  </a:ext>
                </a:extLst>
              </p:cNvPr>
              <p:cNvSpPr/>
              <p:nvPr/>
            </p:nvSpPr>
            <p:spPr>
              <a:xfrm>
                <a:off x="7851796" y="3259981"/>
                <a:ext cx="231333" cy="178457"/>
              </a:xfrm>
              <a:custGeom>
                <a:avLst/>
                <a:gdLst>
                  <a:gd name="connsiteX0" fmla="*/ 159207 w 231333"/>
                  <a:gd name="connsiteY0" fmla="*/ 81298 h 178457"/>
                  <a:gd name="connsiteX1" fmla="*/ 77249 w 231333"/>
                  <a:gd name="connsiteY1" fmla="*/ 117981 h 178457"/>
                  <a:gd name="connsiteX2" fmla="*/ 30983 w 231333"/>
                  <a:gd name="connsiteY2" fmla="*/ 175815 h 178457"/>
                  <a:gd name="connsiteX3" fmla="*/ 5536 w 231333"/>
                  <a:gd name="connsiteY3" fmla="*/ 102118 h 178457"/>
                  <a:gd name="connsiteX4" fmla="*/ 112941 w 231333"/>
                  <a:gd name="connsiteY4" fmla="*/ 4959 h 178457"/>
                  <a:gd name="connsiteX5" fmla="*/ 225303 w 231333"/>
                  <a:gd name="connsiteY5" fmla="*/ 97822 h 178457"/>
                  <a:gd name="connsiteX6" fmla="*/ 201508 w 231333"/>
                  <a:gd name="connsiteY6" fmla="*/ 170527 h 178457"/>
                  <a:gd name="connsiteX7" fmla="*/ 183993 w 231333"/>
                  <a:gd name="connsiteY7" fmla="*/ 133844 h 178457"/>
                  <a:gd name="connsiteX8" fmla="*/ 159207 w 231333"/>
                  <a:gd name="connsiteY8" fmla="*/ 81298 h 17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333" h="178457">
                    <a:moveTo>
                      <a:pt x="159207" y="81298"/>
                    </a:moveTo>
                    <a:cubicBezTo>
                      <a:pt x="159207" y="81298"/>
                      <a:pt x="124177" y="127235"/>
                      <a:pt x="77249" y="117981"/>
                    </a:cubicBezTo>
                    <a:cubicBezTo>
                      <a:pt x="77249" y="117981"/>
                      <a:pt x="54116" y="170197"/>
                      <a:pt x="30983" y="175815"/>
                    </a:cubicBezTo>
                    <a:cubicBezTo>
                      <a:pt x="25365" y="177137"/>
                      <a:pt x="909" y="141115"/>
                      <a:pt x="5536" y="102118"/>
                    </a:cubicBezTo>
                    <a:cubicBezTo>
                      <a:pt x="9832" y="64114"/>
                      <a:pt x="45524" y="4628"/>
                      <a:pt x="112941" y="4959"/>
                    </a:cubicBezTo>
                    <a:cubicBezTo>
                      <a:pt x="149293" y="4959"/>
                      <a:pt x="211092" y="21152"/>
                      <a:pt x="225303" y="97822"/>
                    </a:cubicBezTo>
                    <a:cubicBezTo>
                      <a:pt x="228607" y="116659"/>
                      <a:pt x="232573" y="162596"/>
                      <a:pt x="201508" y="170527"/>
                    </a:cubicBezTo>
                    <a:cubicBezTo>
                      <a:pt x="197212" y="171518"/>
                      <a:pt x="207126" y="150037"/>
                      <a:pt x="183993" y="133844"/>
                    </a:cubicBezTo>
                    <a:cubicBezTo>
                      <a:pt x="160529" y="117981"/>
                      <a:pt x="179366" y="61800"/>
                      <a:pt x="159207" y="81298"/>
                    </a:cubicBezTo>
                    <a:close/>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3" name="Freeform: Shape 272">
                <a:extLst>
                  <a:ext uri="{FF2B5EF4-FFF2-40B4-BE49-F238E27FC236}">
                    <a16:creationId xmlns:a16="http://schemas.microsoft.com/office/drawing/2014/main" id="{0BFFA1A6-8352-4080-8C68-AF00E5ACBF2F}"/>
                  </a:ext>
                </a:extLst>
              </p:cNvPr>
              <p:cNvSpPr/>
              <p:nvPr/>
            </p:nvSpPr>
            <p:spPr>
              <a:xfrm>
                <a:off x="7883591" y="3183270"/>
                <a:ext cx="168543" cy="92533"/>
              </a:xfrm>
              <a:custGeom>
                <a:avLst/>
                <a:gdLst>
                  <a:gd name="connsiteX0" fmla="*/ 9432 w 168542"/>
                  <a:gd name="connsiteY0" fmla="*/ 88941 h 92533"/>
                  <a:gd name="connsiteX1" fmla="*/ 17364 w 168542"/>
                  <a:gd name="connsiteY1" fmla="*/ 35073 h 92533"/>
                  <a:gd name="connsiteX2" fmla="*/ 151868 w 168542"/>
                  <a:gd name="connsiteY2" fmla="*/ 29124 h 92533"/>
                  <a:gd name="connsiteX3" fmla="*/ 159138 w 168542"/>
                  <a:gd name="connsiteY3" fmla="*/ 88941 h 92533"/>
                </a:gdLst>
                <a:ahLst/>
                <a:cxnLst>
                  <a:cxn ang="0">
                    <a:pos x="connsiteX0" y="connsiteY0"/>
                  </a:cxn>
                  <a:cxn ang="0">
                    <a:pos x="connsiteX1" y="connsiteY1"/>
                  </a:cxn>
                  <a:cxn ang="0">
                    <a:pos x="connsiteX2" y="connsiteY2"/>
                  </a:cxn>
                  <a:cxn ang="0">
                    <a:pos x="connsiteX3" y="connsiteY3"/>
                  </a:cxn>
                </a:cxnLst>
                <a:rect l="l" t="t" r="r" b="b"/>
                <a:pathLst>
                  <a:path w="168542" h="92533">
                    <a:moveTo>
                      <a:pt x="9432" y="88941"/>
                    </a:moveTo>
                    <a:cubicBezTo>
                      <a:pt x="3484" y="76713"/>
                      <a:pt x="1170" y="58537"/>
                      <a:pt x="17364" y="35073"/>
                    </a:cubicBezTo>
                    <a:cubicBezTo>
                      <a:pt x="46776" y="-6567"/>
                      <a:pt x="119811" y="-1610"/>
                      <a:pt x="151868" y="29124"/>
                    </a:cubicBezTo>
                    <a:cubicBezTo>
                      <a:pt x="167069" y="43665"/>
                      <a:pt x="172357" y="67790"/>
                      <a:pt x="159138" y="88941"/>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4" name="Freeform: Shape 273">
                <a:extLst>
                  <a:ext uri="{FF2B5EF4-FFF2-40B4-BE49-F238E27FC236}">
                    <a16:creationId xmlns:a16="http://schemas.microsoft.com/office/drawing/2014/main" id="{EDD88145-3EFB-47CD-8D83-082184EABF57}"/>
                  </a:ext>
                </a:extLst>
              </p:cNvPr>
              <p:cNvSpPr/>
              <p:nvPr/>
            </p:nvSpPr>
            <p:spPr>
              <a:xfrm>
                <a:off x="7914174" y="3513788"/>
                <a:ext cx="105752" cy="115667"/>
              </a:xfrm>
              <a:custGeom>
                <a:avLst/>
                <a:gdLst>
                  <a:gd name="connsiteX0" fmla="*/ 4957 w 105752"/>
                  <a:gd name="connsiteY0" fmla="*/ 9253 h 115666"/>
                  <a:gd name="connsiteX1" fmla="*/ 5288 w 105752"/>
                  <a:gd name="connsiteY1" fmla="*/ 37013 h 115666"/>
                  <a:gd name="connsiteX2" fmla="*/ 39657 w 105752"/>
                  <a:gd name="connsiteY2" fmla="*/ 101456 h 115666"/>
                  <a:gd name="connsiteX3" fmla="*/ 69069 w 105752"/>
                  <a:gd name="connsiteY3" fmla="*/ 101456 h 115666"/>
                  <a:gd name="connsiteX4" fmla="*/ 103439 w 105752"/>
                  <a:gd name="connsiteY4" fmla="*/ 37013 h 115666"/>
                  <a:gd name="connsiteX5" fmla="*/ 102778 w 105752"/>
                  <a:gd name="connsiteY5" fmla="*/ 4957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52" h="115666">
                    <a:moveTo>
                      <a:pt x="4957" y="9253"/>
                    </a:moveTo>
                    <a:lnTo>
                      <a:pt x="5288" y="37013"/>
                    </a:lnTo>
                    <a:lnTo>
                      <a:pt x="39657" y="101456"/>
                    </a:lnTo>
                    <a:cubicBezTo>
                      <a:pt x="46267" y="114014"/>
                      <a:pt x="62460" y="114014"/>
                      <a:pt x="69069" y="101456"/>
                    </a:cubicBezTo>
                    <a:lnTo>
                      <a:pt x="103439" y="37013"/>
                    </a:lnTo>
                    <a:lnTo>
                      <a:pt x="102778" y="4957"/>
                    </a:ln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5" name="Freeform: Shape 274">
                <a:extLst>
                  <a:ext uri="{FF2B5EF4-FFF2-40B4-BE49-F238E27FC236}">
                    <a16:creationId xmlns:a16="http://schemas.microsoft.com/office/drawing/2014/main" id="{54F8ACB7-40DC-4FD5-A91E-153CF3052332}"/>
                  </a:ext>
                </a:extLst>
              </p:cNvPr>
              <p:cNvSpPr/>
              <p:nvPr/>
            </p:nvSpPr>
            <p:spPr>
              <a:xfrm>
                <a:off x="7783610" y="3541548"/>
                <a:ext cx="373438" cy="181762"/>
              </a:xfrm>
              <a:custGeom>
                <a:avLst/>
                <a:gdLst>
                  <a:gd name="connsiteX0" fmla="*/ 135852 w 373437"/>
                  <a:gd name="connsiteY0" fmla="*/ 4957 h 181761"/>
                  <a:gd name="connsiteX1" fmla="*/ 22829 w 373437"/>
                  <a:gd name="connsiteY1" fmla="*/ 59816 h 181761"/>
                  <a:gd name="connsiteX2" fmla="*/ 4983 w 373437"/>
                  <a:gd name="connsiteY2" fmla="*/ 177466 h 181761"/>
                  <a:gd name="connsiteX3" fmla="*/ 368507 w 373437"/>
                  <a:gd name="connsiteY3" fmla="*/ 177466 h 181761"/>
                  <a:gd name="connsiteX4" fmla="*/ 350661 w 373437"/>
                  <a:gd name="connsiteY4" fmla="*/ 59816 h 181761"/>
                  <a:gd name="connsiteX5" fmla="*/ 235325 w 373437"/>
                  <a:gd name="connsiteY5" fmla="*/ 4957 h 18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437" h="181761">
                    <a:moveTo>
                      <a:pt x="135852" y="4957"/>
                    </a:moveTo>
                    <a:cubicBezTo>
                      <a:pt x="110405" y="8262"/>
                      <a:pt x="43649" y="23794"/>
                      <a:pt x="22829" y="59816"/>
                    </a:cubicBezTo>
                    <a:cubicBezTo>
                      <a:pt x="7297" y="87246"/>
                      <a:pt x="4653" y="101787"/>
                      <a:pt x="4983" y="177466"/>
                    </a:cubicBezTo>
                    <a:lnTo>
                      <a:pt x="368507" y="177466"/>
                    </a:lnTo>
                    <a:cubicBezTo>
                      <a:pt x="368837" y="101787"/>
                      <a:pt x="369829" y="93525"/>
                      <a:pt x="350661" y="59816"/>
                    </a:cubicBezTo>
                    <a:cubicBezTo>
                      <a:pt x="330172" y="23464"/>
                      <a:pt x="260772" y="8262"/>
                      <a:pt x="235325" y="4957"/>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6" name="Freeform: Shape 275">
                <a:extLst>
                  <a:ext uri="{FF2B5EF4-FFF2-40B4-BE49-F238E27FC236}">
                    <a16:creationId xmlns:a16="http://schemas.microsoft.com/office/drawing/2014/main" id="{B58ADB0E-51B4-42B2-B0C9-497872D26F0D}"/>
                  </a:ext>
                </a:extLst>
              </p:cNvPr>
              <p:cNvSpPr/>
              <p:nvPr/>
            </p:nvSpPr>
            <p:spPr>
              <a:xfrm>
                <a:off x="7859315" y="3638708"/>
                <a:ext cx="9914" cy="56181"/>
              </a:xfrm>
              <a:custGeom>
                <a:avLst/>
                <a:gdLst>
                  <a:gd name="connsiteX0" fmla="*/ 4957 w 9914"/>
                  <a:gd name="connsiteY0" fmla="*/ 4957 h 56180"/>
                  <a:gd name="connsiteX1" fmla="*/ 4957 w 9914"/>
                  <a:gd name="connsiteY1" fmla="*/ 52546 h 56180"/>
                </a:gdLst>
                <a:ahLst/>
                <a:cxnLst>
                  <a:cxn ang="0">
                    <a:pos x="connsiteX0" y="connsiteY0"/>
                  </a:cxn>
                  <a:cxn ang="0">
                    <a:pos x="connsiteX1" y="connsiteY1"/>
                  </a:cxn>
                </a:cxnLst>
                <a:rect l="l" t="t" r="r" b="b"/>
                <a:pathLst>
                  <a:path w="9914" h="56180">
                    <a:moveTo>
                      <a:pt x="4957" y="4957"/>
                    </a:moveTo>
                    <a:lnTo>
                      <a:pt x="4957" y="52546"/>
                    </a:lnTo>
                  </a:path>
                </a:pathLst>
              </a:custGeom>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7" name="Freeform: Shape 276">
                <a:extLst>
                  <a:ext uri="{FF2B5EF4-FFF2-40B4-BE49-F238E27FC236}">
                    <a16:creationId xmlns:a16="http://schemas.microsoft.com/office/drawing/2014/main" id="{1037C1BB-4685-4F20-A1BF-4BDACB7E7C01}"/>
                  </a:ext>
                </a:extLst>
              </p:cNvPr>
              <p:cNvSpPr/>
              <p:nvPr/>
            </p:nvSpPr>
            <p:spPr>
              <a:xfrm>
                <a:off x="8066523" y="3638708"/>
                <a:ext cx="9914" cy="56181"/>
              </a:xfrm>
              <a:custGeom>
                <a:avLst/>
                <a:gdLst>
                  <a:gd name="connsiteX0" fmla="*/ 4957 w 9914"/>
                  <a:gd name="connsiteY0" fmla="*/ 4957 h 56180"/>
                  <a:gd name="connsiteX1" fmla="*/ 4957 w 9914"/>
                  <a:gd name="connsiteY1" fmla="*/ 52546 h 56180"/>
                </a:gdLst>
                <a:ahLst/>
                <a:cxnLst>
                  <a:cxn ang="0">
                    <a:pos x="connsiteX0" y="connsiteY0"/>
                  </a:cxn>
                  <a:cxn ang="0">
                    <a:pos x="connsiteX1" y="connsiteY1"/>
                  </a:cxn>
                </a:cxnLst>
                <a:rect l="l" t="t" r="r" b="b"/>
                <a:pathLst>
                  <a:path w="9914" h="56180">
                    <a:moveTo>
                      <a:pt x="4957" y="4957"/>
                    </a:moveTo>
                    <a:lnTo>
                      <a:pt x="4957" y="52546"/>
                    </a:lnTo>
                  </a:path>
                </a:pathLst>
              </a:custGeom>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8" name="Freeform: Shape 277">
                <a:extLst>
                  <a:ext uri="{FF2B5EF4-FFF2-40B4-BE49-F238E27FC236}">
                    <a16:creationId xmlns:a16="http://schemas.microsoft.com/office/drawing/2014/main" id="{1E2186D1-D0A1-428F-A3DF-B58544721E4D}"/>
                  </a:ext>
                </a:extLst>
              </p:cNvPr>
              <p:cNvSpPr/>
              <p:nvPr/>
            </p:nvSpPr>
            <p:spPr>
              <a:xfrm>
                <a:off x="7995140" y="3563360"/>
                <a:ext cx="72705" cy="59486"/>
              </a:xfrm>
              <a:custGeom>
                <a:avLst/>
                <a:gdLst>
                  <a:gd name="connsiteX0" fmla="*/ 56842 w 72704"/>
                  <a:gd name="connsiteY0" fmla="*/ 4957 h 59485"/>
                  <a:gd name="connsiteX1" fmla="*/ 67748 w 72704"/>
                  <a:gd name="connsiteY1" fmla="*/ 17515 h 59485"/>
                  <a:gd name="connsiteX2" fmla="*/ 57833 w 72704"/>
                  <a:gd name="connsiteY2" fmla="*/ 43953 h 59485"/>
                  <a:gd name="connsiteX3" fmla="*/ 4957 w 72704"/>
                  <a:gd name="connsiteY3" fmla="*/ 54529 h 59485"/>
                </a:gdLst>
                <a:ahLst/>
                <a:cxnLst>
                  <a:cxn ang="0">
                    <a:pos x="connsiteX0" y="connsiteY0"/>
                  </a:cxn>
                  <a:cxn ang="0">
                    <a:pos x="connsiteX1" y="connsiteY1"/>
                  </a:cxn>
                  <a:cxn ang="0">
                    <a:pos x="connsiteX2" y="connsiteY2"/>
                  </a:cxn>
                  <a:cxn ang="0">
                    <a:pos x="connsiteX3" y="connsiteY3"/>
                  </a:cxn>
                </a:cxnLst>
                <a:rect l="l" t="t" r="r" b="b"/>
                <a:pathLst>
                  <a:path w="72704" h="59485">
                    <a:moveTo>
                      <a:pt x="56842" y="4957"/>
                    </a:moveTo>
                    <a:cubicBezTo>
                      <a:pt x="60808" y="8592"/>
                      <a:pt x="64773" y="12889"/>
                      <a:pt x="67748" y="17515"/>
                    </a:cubicBezTo>
                    <a:cubicBezTo>
                      <a:pt x="74688" y="27429"/>
                      <a:pt x="69400" y="40979"/>
                      <a:pt x="57833" y="43953"/>
                    </a:cubicBezTo>
                    <a:lnTo>
                      <a:pt x="4957" y="54529"/>
                    </a:ln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79" name="Freeform: Shape 278">
                <a:extLst>
                  <a:ext uri="{FF2B5EF4-FFF2-40B4-BE49-F238E27FC236}">
                    <a16:creationId xmlns:a16="http://schemas.microsoft.com/office/drawing/2014/main" id="{B91E549C-F082-413F-A00C-9419B8522144}"/>
                  </a:ext>
                </a:extLst>
              </p:cNvPr>
              <p:cNvSpPr/>
              <p:nvPr/>
            </p:nvSpPr>
            <p:spPr>
              <a:xfrm>
                <a:off x="7869427" y="3563360"/>
                <a:ext cx="72705" cy="59486"/>
              </a:xfrm>
              <a:custGeom>
                <a:avLst/>
                <a:gdLst>
                  <a:gd name="connsiteX0" fmla="*/ 18969 w 72704"/>
                  <a:gd name="connsiteY0" fmla="*/ 4957 h 59485"/>
                  <a:gd name="connsiteX1" fmla="*/ 8064 w 72704"/>
                  <a:gd name="connsiteY1" fmla="*/ 17515 h 59485"/>
                  <a:gd name="connsiteX2" fmla="*/ 17978 w 72704"/>
                  <a:gd name="connsiteY2" fmla="*/ 43953 h 59485"/>
                  <a:gd name="connsiteX3" fmla="*/ 70854 w 72704"/>
                  <a:gd name="connsiteY3" fmla="*/ 54529 h 59485"/>
                </a:gdLst>
                <a:ahLst/>
                <a:cxnLst>
                  <a:cxn ang="0">
                    <a:pos x="connsiteX0" y="connsiteY0"/>
                  </a:cxn>
                  <a:cxn ang="0">
                    <a:pos x="connsiteX1" y="connsiteY1"/>
                  </a:cxn>
                  <a:cxn ang="0">
                    <a:pos x="connsiteX2" y="connsiteY2"/>
                  </a:cxn>
                  <a:cxn ang="0">
                    <a:pos x="connsiteX3" y="connsiteY3"/>
                  </a:cxn>
                </a:cxnLst>
                <a:rect l="l" t="t" r="r" b="b"/>
                <a:pathLst>
                  <a:path w="72704" h="59485">
                    <a:moveTo>
                      <a:pt x="18969" y="4957"/>
                    </a:moveTo>
                    <a:cubicBezTo>
                      <a:pt x="15004" y="8592"/>
                      <a:pt x="11038" y="12889"/>
                      <a:pt x="8064" y="17515"/>
                    </a:cubicBezTo>
                    <a:cubicBezTo>
                      <a:pt x="1124" y="27429"/>
                      <a:pt x="6411" y="40979"/>
                      <a:pt x="17978" y="43953"/>
                    </a:cubicBezTo>
                    <a:lnTo>
                      <a:pt x="70854" y="54529"/>
                    </a:ln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0" name="Freeform: Shape 279">
                <a:extLst>
                  <a:ext uri="{FF2B5EF4-FFF2-40B4-BE49-F238E27FC236}">
                    <a16:creationId xmlns:a16="http://schemas.microsoft.com/office/drawing/2014/main" id="{5F3A1686-8298-4D5C-A733-0346C56E9113}"/>
                  </a:ext>
                </a:extLst>
              </p:cNvPr>
              <p:cNvSpPr/>
              <p:nvPr/>
            </p:nvSpPr>
            <p:spPr>
              <a:xfrm>
                <a:off x="7950856" y="3656554"/>
                <a:ext cx="39657" cy="39657"/>
              </a:xfrm>
              <a:custGeom>
                <a:avLst/>
                <a:gdLst>
                  <a:gd name="connsiteX0" fmla="*/ 34700 w 39657"/>
                  <a:gd name="connsiteY0" fmla="*/ 19829 h 39657"/>
                  <a:gd name="connsiteX1" fmla="*/ 19829 w 39657"/>
                  <a:gd name="connsiteY1" fmla="*/ 34700 h 39657"/>
                  <a:gd name="connsiteX2" fmla="*/ 4957 w 39657"/>
                  <a:gd name="connsiteY2" fmla="*/ 19829 h 39657"/>
                  <a:gd name="connsiteX3" fmla="*/ 19829 w 39657"/>
                  <a:gd name="connsiteY3" fmla="*/ 4957 h 39657"/>
                  <a:gd name="connsiteX4" fmla="*/ 34700 w 39657"/>
                  <a:gd name="connsiteY4" fmla="*/ 19829 h 3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57" h="39657">
                    <a:moveTo>
                      <a:pt x="34700" y="19829"/>
                    </a:moveTo>
                    <a:cubicBezTo>
                      <a:pt x="34700" y="28042"/>
                      <a:pt x="28042" y="34700"/>
                      <a:pt x="19829" y="34700"/>
                    </a:cubicBezTo>
                    <a:cubicBezTo>
                      <a:pt x="11615" y="34700"/>
                      <a:pt x="4957" y="28042"/>
                      <a:pt x="4957" y="19829"/>
                    </a:cubicBezTo>
                    <a:cubicBezTo>
                      <a:pt x="4957" y="11615"/>
                      <a:pt x="11615" y="4957"/>
                      <a:pt x="19829" y="4957"/>
                    </a:cubicBezTo>
                    <a:cubicBezTo>
                      <a:pt x="28042" y="4957"/>
                      <a:pt x="34700" y="11615"/>
                      <a:pt x="34700" y="19829"/>
                    </a:cubicBezTo>
                    <a:close/>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1" name="Freeform: Shape 280">
                <a:extLst>
                  <a:ext uri="{FF2B5EF4-FFF2-40B4-BE49-F238E27FC236}">
                    <a16:creationId xmlns:a16="http://schemas.microsoft.com/office/drawing/2014/main" id="{7C546D20-15DC-4E94-9C6C-05D45BB7DCCB}"/>
                  </a:ext>
                </a:extLst>
              </p:cNvPr>
              <p:cNvSpPr/>
              <p:nvPr/>
            </p:nvSpPr>
            <p:spPr>
              <a:xfrm>
                <a:off x="7919792" y="3401096"/>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2" name="Freeform: Shape 281">
                <a:extLst>
                  <a:ext uri="{FF2B5EF4-FFF2-40B4-BE49-F238E27FC236}">
                    <a16:creationId xmlns:a16="http://schemas.microsoft.com/office/drawing/2014/main" id="{30E0730D-4C8F-41ED-BB0D-512886F0515C}"/>
                  </a:ext>
                </a:extLst>
              </p:cNvPr>
              <p:cNvSpPr/>
              <p:nvPr/>
            </p:nvSpPr>
            <p:spPr>
              <a:xfrm>
                <a:off x="7979277" y="3401096"/>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83" name="Freeform: Shape 282">
                <a:extLst>
                  <a:ext uri="{FF2B5EF4-FFF2-40B4-BE49-F238E27FC236}">
                    <a16:creationId xmlns:a16="http://schemas.microsoft.com/office/drawing/2014/main" id="{90281929-44CB-4445-A4AD-5C7758D873CF}"/>
                  </a:ext>
                </a:extLst>
              </p:cNvPr>
              <p:cNvSpPr/>
              <p:nvPr/>
            </p:nvSpPr>
            <p:spPr>
              <a:xfrm>
                <a:off x="7891371" y="3349211"/>
                <a:ext cx="39657" cy="33048"/>
              </a:xfrm>
              <a:custGeom>
                <a:avLst/>
                <a:gdLst>
                  <a:gd name="connsiteX0" fmla="*/ 4957 w 39657"/>
                  <a:gd name="connsiteY0" fmla="*/ 4957 h 33047"/>
                  <a:gd name="connsiteX1" fmla="*/ 37674 w 39657"/>
                  <a:gd name="connsiteY1" fmla="*/ 28751 h 33047"/>
                </a:gdLst>
                <a:ahLst/>
                <a:cxnLst>
                  <a:cxn ang="0">
                    <a:pos x="connsiteX0" y="connsiteY0"/>
                  </a:cxn>
                  <a:cxn ang="0">
                    <a:pos x="connsiteX1" y="connsiteY1"/>
                  </a:cxn>
                </a:cxnLst>
                <a:rect l="l" t="t" r="r" b="b"/>
                <a:pathLst>
                  <a:path w="39657" h="33047">
                    <a:moveTo>
                      <a:pt x="4957" y="4957"/>
                    </a:moveTo>
                    <a:cubicBezTo>
                      <a:pt x="4957" y="4957"/>
                      <a:pt x="13550" y="23794"/>
                      <a:pt x="37674" y="28751"/>
                    </a:cubicBezTo>
                  </a:path>
                </a:pathLst>
              </a:custGeom>
              <a:noFill/>
              <a:ln w="19050" cap="flat">
                <a:solidFill>
                  <a:schemeClr val="tx1"/>
                </a:solid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4" name="Group 3">
            <a:extLst>
              <a:ext uri="{FF2B5EF4-FFF2-40B4-BE49-F238E27FC236}">
                <a16:creationId xmlns:a16="http://schemas.microsoft.com/office/drawing/2014/main" id="{885D6139-E3A6-4ED4-9F56-ED6A7B5C0790}"/>
              </a:ext>
            </a:extLst>
          </p:cNvPr>
          <p:cNvGrpSpPr/>
          <p:nvPr/>
        </p:nvGrpSpPr>
        <p:grpSpPr>
          <a:xfrm>
            <a:off x="489952" y="5745588"/>
            <a:ext cx="13578411" cy="1605070"/>
            <a:chOff x="429035" y="5388547"/>
            <a:chExt cx="13578411" cy="160507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26" y="5460303"/>
              <a:ext cx="768355" cy="472114"/>
            </a:xfrm>
            <a:prstGeom prst="rect">
              <a:avLst/>
            </a:prstGeom>
          </p:spPr>
        </p:pic>
        <p:pic>
          <p:nvPicPr>
            <p:cNvPr id="67" name="Picture 66">
              <a:extLst>
                <a:ext uri="{FF2B5EF4-FFF2-40B4-BE49-F238E27FC236}">
                  <a16:creationId xmlns:a16="http://schemas.microsoft.com/office/drawing/2014/main" id="{F6966F8D-F166-FF48-9EA1-115BC0080CD0}"/>
                </a:ext>
              </a:extLst>
            </p:cNvPr>
            <p:cNvPicPr>
              <a:picLocks noChangeAspect="1"/>
            </p:cNvPicPr>
            <p:nvPr/>
          </p:nvPicPr>
          <p:blipFill>
            <a:blip r:embed="rId4"/>
            <a:stretch>
              <a:fillRect/>
            </a:stretch>
          </p:blipFill>
          <p:spPr>
            <a:xfrm>
              <a:off x="2116030" y="6533937"/>
              <a:ext cx="2283538" cy="279281"/>
            </a:xfrm>
            <a:prstGeom prst="rect">
              <a:avLst/>
            </a:prstGeom>
          </p:spPr>
        </p:pic>
        <p:pic>
          <p:nvPicPr>
            <p:cNvPr id="73" name="atadata_white.png" descr="atadata_white.png"/>
            <p:cNvPicPr>
              <a:picLocks noChangeAspect="1"/>
            </p:cNvPicPr>
            <p:nvPr/>
          </p:nvPicPr>
          <p:blipFill rotWithShape="1">
            <a:blip r:embed="rId5"/>
            <a:srcRect t="25493" b="28846"/>
            <a:stretch/>
          </p:blipFill>
          <p:spPr>
            <a:xfrm>
              <a:off x="12605651" y="6353537"/>
              <a:ext cx="1401795" cy="640080"/>
            </a:xfrm>
            <a:prstGeom prst="rect">
              <a:avLst/>
            </a:prstGeom>
            <a:ln w="12700">
              <a:miter lim="400000"/>
            </a:ln>
          </p:spPr>
        </p:pic>
        <p:sp>
          <p:nvSpPr>
            <p:cNvPr id="66" name="TextBox 65"/>
            <p:cNvSpPr txBox="1"/>
            <p:nvPr/>
          </p:nvSpPr>
          <p:spPr>
            <a:xfrm>
              <a:off x="429035" y="5891679"/>
              <a:ext cx="1479572" cy="553998"/>
            </a:xfrm>
            <a:prstGeom prst="rect">
              <a:avLst/>
            </a:prstGeom>
            <a:noFill/>
          </p:spPr>
          <p:txBody>
            <a:bodyPr wrap="none" lIns="0" tIns="0" rIns="0" bIns="0" rtlCol="0">
              <a:spAutoFit/>
            </a:bodyPr>
            <a:lstStyle>
              <a:defPPr>
                <a:defRPr lang="en-US"/>
              </a:defPPr>
              <a:lvl1pPr algn="ctr">
                <a:lnSpc>
                  <a:spcPct val="90000"/>
                </a:lnSpc>
                <a:spcAft>
                  <a:spcPts val="1800"/>
                </a:spcAft>
                <a:defRPr sz="2000" b="1"/>
              </a:lvl1pPr>
            </a:lstStyle>
            <a:p>
              <a:pPr marL="0" marR="0" lvl="0" indent="0" algn="l" defTabSz="73152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effectLst/>
                  <a:uLnTx/>
                  <a:uFillTx/>
                  <a:latin typeface="Amazon Ember"/>
                  <a:ea typeface="+mn-ea"/>
                  <a:cs typeface="+mn-cs"/>
                </a:rPr>
                <a:t>Automation</a:t>
              </a:r>
              <a:br>
                <a:rPr kumimoji="0" lang="en-US" sz="2000" b="1" i="0" u="none" strike="noStrike" kern="1200" cap="none" spc="0" normalizeH="0" baseline="0" noProof="0" dirty="0">
                  <a:ln>
                    <a:noFill/>
                  </a:ln>
                  <a:effectLst/>
                  <a:uLnTx/>
                  <a:uFillTx/>
                  <a:latin typeface="Amazon Ember"/>
                  <a:ea typeface="+mn-ea"/>
                  <a:cs typeface="+mn-cs"/>
                </a:rPr>
              </a:br>
              <a:r>
                <a:rPr kumimoji="0" lang="en-US" sz="2000" b="1" i="0" u="none" strike="noStrike" kern="1200" cap="none" spc="0" normalizeH="0" baseline="0" noProof="0" dirty="0">
                  <a:ln>
                    <a:noFill/>
                  </a:ln>
                  <a:effectLst/>
                  <a:uLnTx/>
                  <a:uFillTx/>
                  <a:latin typeface="Amazon Ember"/>
                  <a:ea typeface="+mn-ea"/>
                  <a:cs typeface="+mn-cs"/>
                </a:rPr>
                <a:t>and guidance </a:t>
              </a:r>
            </a:p>
          </p:txBody>
        </p:sp>
        <p:cxnSp>
          <p:nvCxnSpPr>
            <p:cNvPr id="34" name="Straight Connector 33"/>
            <p:cNvCxnSpPr>
              <a:cxnSpLocks/>
            </p:cNvCxnSpPr>
            <p:nvPr/>
          </p:nvCxnSpPr>
          <p:spPr>
            <a:xfrm>
              <a:off x="2258922" y="6168678"/>
              <a:ext cx="1172908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3133D86E-8C8D-4CB5-A3F2-8F63043D82E2}"/>
                </a:ext>
              </a:extLst>
            </p:cNvPr>
            <p:cNvGrpSpPr>
              <a:grpSpLocks noChangeAspect="1"/>
            </p:cNvGrpSpPr>
            <p:nvPr/>
          </p:nvGrpSpPr>
          <p:grpSpPr>
            <a:xfrm>
              <a:off x="3645758" y="5417517"/>
              <a:ext cx="1656291" cy="365760"/>
              <a:chOff x="-1797706" y="2571916"/>
              <a:chExt cx="2875504" cy="635000"/>
            </a:xfrm>
          </p:grpSpPr>
          <p:pic>
            <p:nvPicPr>
              <p:cNvPr id="210" name="Picture 209">
                <a:extLst>
                  <a:ext uri="{FF2B5EF4-FFF2-40B4-BE49-F238E27FC236}">
                    <a16:creationId xmlns:a16="http://schemas.microsoft.com/office/drawing/2014/main" id="{4AC1C88A-A647-475E-B115-D678FD0AA56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97706" y="2591731"/>
                <a:ext cx="1271816" cy="489858"/>
              </a:xfrm>
              <a:prstGeom prst="rect">
                <a:avLst/>
              </a:prstGeom>
            </p:spPr>
          </p:pic>
          <p:pic>
            <p:nvPicPr>
              <p:cNvPr id="211" name="Picture 210">
                <a:extLst>
                  <a:ext uri="{FF2B5EF4-FFF2-40B4-BE49-F238E27FC236}">
                    <a16:creationId xmlns:a16="http://schemas.microsoft.com/office/drawing/2014/main" id="{7F306B0E-A4B6-4DBC-8A07-66A8439F63D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90651" y="2571916"/>
                <a:ext cx="1568449" cy="635000"/>
              </a:xfrm>
              <a:prstGeom prst="rect">
                <a:avLst/>
              </a:prstGeom>
            </p:spPr>
          </p:pic>
        </p:grpSp>
        <p:grpSp>
          <p:nvGrpSpPr>
            <p:cNvPr id="223" name="Group 222">
              <a:extLst>
                <a:ext uri="{FF2B5EF4-FFF2-40B4-BE49-F238E27FC236}">
                  <a16:creationId xmlns:a16="http://schemas.microsoft.com/office/drawing/2014/main" id="{60D434AF-2C5E-4E5A-AE1B-117EC7547FC7}"/>
                </a:ext>
              </a:extLst>
            </p:cNvPr>
            <p:cNvGrpSpPr/>
            <p:nvPr/>
          </p:nvGrpSpPr>
          <p:grpSpPr>
            <a:xfrm>
              <a:off x="5809980" y="5429437"/>
              <a:ext cx="2205365" cy="474133"/>
              <a:chOff x="5787608" y="5323748"/>
              <a:chExt cx="2205365" cy="474133"/>
            </a:xfrm>
          </p:grpSpPr>
          <p:sp>
            <p:nvSpPr>
              <p:cNvPr id="220" name="Freeform: Shape 219">
                <a:extLst>
                  <a:ext uri="{FF2B5EF4-FFF2-40B4-BE49-F238E27FC236}">
                    <a16:creationId xmlns:a16="http://schemas.microsoft.com/office/drawing/2014/main" id="{A8C27FC3-586F-4B71-A4C9-8FD823FA171E}"/>
                  </a:ext>
                </a:extLst>
              </p:cNvPr>
              <p:cNvSpPr>
                <a:spLocks noChangeAspect="1"/>
              </p:cNvSpPr>
              <p:nvPr/>
            </p:nvSpPr>
            <p:spPr>
              <a:xfrm>
                <a:off x="5787608" y="5323748"/>
                <a:ext cx="474133" cy="474133"/>
              </a:xfrm>
              <a:custGeom>
                <a:avLst/>
                <a:gdLst>
                  <a:gd name="connsiteX0" fmla="*/ 237750 w 474133"/>
                  <a:gd name="connsiteY0" fmla="*/ 388430 h 474133"/>
                  <a:gd name="connsiteX1" fmla="*/ 237750 w 474133"/>
                  <a:gd name="connsiteY1" fmla="*/ 465334 h 474133"/>
                  <a:gd name="connsiteX2" fmla="*/ 228268 w 474133"/>
                  <a:gd name="connsiteY2" fmla="*/ 474817 h 474133"/>
                  <a:gd name="connsiteX3" fmla="*/ 57580 w 474133"/>
                  <a:gd name="connsiteY3" fmla="*/ 474817 h 474133"/>
                  <a:gd name="connsiteX4" fmla="*/ 48097 w 474133"/>
                  <a:gd name="connsiteY4" fmla="*/ 465334 h 474133"/>
                  <a:gd name="connsiteX5" fmla="*/ 48097 w 474133"/>
                  <a:gd name="connsiteY5" fmla="*/ 339594 h 474133"/>
                  <a:gd name="connsiteX6" fmla="*/ 67062 w 474133"/>
                  <a:gd name="connsiteY6" fmla="*/ 355146 h 474133"/>
                  <a:gd name="connsiteX7" fmla="*/ 67062 w 474133"/>
                  <a:gd name="connsiteY7" fmla="*/ 455852 h 474133"/>
                  <a:gd name="connsiteX8" fmla="*/ 218785 w 474133"/>
                  <a:gd name="connsiteY8" fmla="*/ 455852 h 474133"/>
                  <a:gd name="connsiteX9" fmla="*/ 218785 w 474133"/>
                  <a:gd name="connsiteY9" fmla="*/ 392223 h 474133"/>
                  <a:gd name="connsiteX10" fmla="*/ 237750 w 474133"/>
                  <a:gd name="connsiteY10" fmla="*/ 388430 h 474133"/>
                  <a:gd name="connsiteX11" fmla="*/ 94657 w 474133"/>
                  <a:gd name="connsiteY11" fmla="*/ 152406 h 474133"/>
                  <a:gd name="connsiteX12" fmla="*/ 89441 w 474133"/>
                  <a:gd name="connsiteY12" fmla="*/ 171372 h 474133"/>
                  <a:gd name="connsiteX13" fmla="*/ 218785 w 474133"/>
                  <a:gd name="connsiteY13" fmla="*/ 171372 h 474133"/>
                  <a:gd name="connsiteX14" fmla="*/ 218785 w 474133"/>
                  <a:gd name="connsiteY14" fmla="*/ 152406 h 474133"/>
                  <a:gd name="connsiteX15" fmla="*/ 88683 w 474133"/>
                  <a:gd name="connsiteY15" fmla="*/ 199820 h 474133"/>
                  <a:gd name="connsiteX16" fmla="*/ 92855 w 474133"/>
                  <a:gd name="connsiteY16" fmla="*/ 218785 h 474133"/>
                  <a:gd name="connsiteX17" fmla="*/ 218785 w 474133"/>
                  <a:gd name="connsiteY17" fmla="*/ 218785 h 474133"/>
                  <a:gd name="connsiteX18" fmla="*/ 218785 w 474133"/>
                  <a:gd name="connsiteY18" fmla="*/ 199820 h 474133"/>
                  <a:gd name="connsiteX19" fmla="*/ 107648 w 474133"/>
                  <a:gd name="connsiteY19" fmla="*/ 247233 h 474133"/>
                  <a:gd name="connsiteX20" fmla="*/ 125950 w 474133"/>
                  <a:gd name="connsiteY20" fmla="*/ 266198 h 474133"/>
                  <a:gd name="connsiteX21" fmla="*/ 218785 w 474133"/>
                  <a:gd name="connsiteY21" fmla="*/ 266198 h 474133"/>
                  <a:gd name="connsiteX22" fmla="*/ 218785 w 474133"/>
                  <a:gd name="connsiteY22" fmla="*/ 247233 h 474133"/>
                  <a:gd name="connsiteX23" fmla="*/ 247233 w 474133"/>
                  <a:gd name="connsiteY23" fmla="*/ 114476 h 474133"/>
                  <a:gd name="connsiteX24" fmla="*/ 120544 w 474133"/>
                  <a:gd name="connsiteY24" fmla="*/ 114476 h 474133"/>
                  <a:gd name="connsiteX25" fmla="*/ 104424 w 474133"/>
                  <a:gd name="connsiteY25" fmla="*/ 133441 h 474133"/>
                  <a:gd name="connsiteX26" fmla="*/ 237750 w 474133"/>
                  <a:gd name="connsiteY26" fmla="*/ 133441 h 474133"/>
                  <a:gd name="connsiteX27" fmla="*/ 237750 w 474133"/>
                  <a:gd name="connsiteY27" fmla="*/ 274922 h 474133"/>
                  <a:gd name="connsiteX28" fmla="*/ 256716 w 474133"/>
                  <a:gd name="connsiteY28" fmla="*/ 260793 h 474133"/>
                  <a:gd name="connsiteX29" fmla="*/ 256716 w 474133"/>
                  <a:gd name="connsiteY29" fmla="*/ 123958 h 474133"/>
                  <a:gd name="connsiteX30" fmla="*/ 247233 w 474133"/>
                  <a:gd name="connsiteY30" fmla="*/ 114476 h 474133"/>
                  <a:gd name="connsiteX31" fmla="*/ 460688 w 474133"/>
                  <a:gd name="connsiteY31" fmla="*/ 460688 h 474133"/>
                  <a:gd name="connsiteX32" fmla="*/ 393835 w 474133"/>
                  <a:gd name="connsiteY32" fmla="*/ 461162 h 474133"/>
                  <a:gd name="connsiteX33" fmla="*/ 393835 w 474133"/>
                  <a:gd name="connsiteY33" fmla="*/ 460688 h 474133"/>
                  <a:gd name="connsiteX34" fmla="*/ 282698 w 474133"/>
                  <a:gd name="connsiteY34" fmla="*/ 350309 h 474133"/>
                  <a:gd name="connsiteX35" fmla="*/ 25645 w 474133"/>
                  <a:gd name="connsiteY35" fmla="*/ 282698 h 474133"/>
                  <a:gd name="connsiteX36" fmla="*/ 93256 w 474133"/>
                  <a:gd name="connsiteY36" fmla="*/ 25645 h 474133"/>
                  <a:gd name="connsiteX37" fmla="*/ 350309 w 474133"/>
                  <a:gd name="connsiteY37" fmla="*/ 93256 h 474133"/>
                  <a:gd name="connsiteX38" fmla="*/ 350309 w 474133"/>
                  <a:gd name="connsiteY38" fmla="*/ 282698 h 474133"/>
                  <a:gd name="connsiteX39" fmla="*/ 460688 w 474133"/>
                  <a:gd name="connsiteY39" fmla="*/ 393171 h 474133"/>
                  <a:gd name="connsiteX40" fmla="*/ 461162 w 474133"/>
                  <a:gd name="connsiteY40" fmla="*/ 460214 h 474133"/>
                  <a:gd name="connsiteX41" fmla="*/ 356378 w 474133"/>
                  <a:gd name="connsiteY41" fmla="*/ 188156 h 474133"/>
                  <a:gd name="connsiteX42" fmla="*/ 188630 w 474133"/>
                  <a:gd name="connsiteY42" fmla="*/ 19649 h 474133"/>
                  <a:gd name="connsiteX43" fmla="*/ 20124 w 474133"/>
                  <a:gd name="connsiteY43" fmla="*/ 187397 h 474133"/>
                  <a:gd name="connsiteX44" fmla="*/ 187872 w 474133"/>
                  <a:gd name="connsiteY44" fmla="*/ 355904 h 474133"/>
                  <a:gd name="connsiteX45" fmla="*/ 188156 w 474133"/>
                  <a:gd name="connsiteY45" fmla="*/ 355904 h 474133"/>
                  <a:gd name="connsiteX46" fmla="*/ 356378 w 474133"/>
                  <a:gd name="connsiteY46" fmla="*/ 188156 h 474133"/>
                  <a:gd name="connsiteX47" fmla="*/ 446369 w 474133"/>
                  <a:gd name="connsiteY47" fmla="*/ 407111 h 474133"/>
                  <a:gd name="connsiteX48" fmla="*/ 339215 w 474133"/>
                  <a:gd name="connsiteY48" fmla="*/ 299577 h 474133"/>
                  <a:gd name="connsiteX49" fmla="*/ 299577 w 474133"/>
                  <a:gd name="connsiteY49" fmla="*/ 339215 h 474133"/>
                  <a:gd name="connsiteX50" fmla="*/ 407111 w 474133"/>
                  <a:gd name="connsiteY50" fmla="*/ 446369 h 474133"/>
                  <a:gd name="connsiteX51" fmla="*/ 446612 w 474133"/>
                  <a:gd name="connsiteY51" fmla="*/ 453998 h 474133"/>
                  <a:gd name="connsiteX52" fmla="*/ 455093 w 474133"/>
                  <a:gd name="connsiteY52" fmla="*/ 415835 h 474133"/>
                  <a:gd name="connsiteX53" fmla="*/ 446369 w 474133"/>
                  <a:gd name="connsiteY53" fmla="*/ 407111 h 474133"/>
                  <a:gd name="connsiteX54" fmla="*/ 326508 w 474133"/>
                  <a:gd name="connsiteY54" fmla="*/ 188156 h 474133"/>
                  <a:gd name="connsiteX55" fmla="*/ 188156 w 474133"/>
                  <a:gd name="connsiteY55" fmla="*/ 49614 h 474133"/>
                  <a:gd name="connsiteX56" fmla="*/ 49614 w 474133"/>
                  <a:gd name="connsiteY56" fmla="*/ 187966 h 474133"/>
                  <a:gd name="connsiteX57" fmla="*/ 187966 w 474133"/>
                  <a:gd name="connsiteY57" fmla="*/ 326508 h 474133"/>
                  <a:gd name="connsiteX58" fmla="*/ 187966 w 474133"/>
                  <a:gd name="connsiteY58" fmla="*/ 326508 h 474133"/>
                  <a:gd name="connsiteX59" fmla="*/ 326508 w 474133"/>
                  <a:gd name="connsiteY59" fmla="*/ 188156 h 474133"/>
                  <a:gd name="connsiteX60" fmla="*/ 306784 w 474133"/>
                  <a:gd name="connsiteY60" fmla="*/ 188156 h 474133"/>
                  <a:gd name="connsiteX61" fmla="*/ 188061 w 474133"/>
                  <a:gd name="connsiteY61" fmla="*/ 306879 h 474133"/>
                  <a:gd name="connsiteX62" fmla="*/ 69338 w 474133"/>
                  <a:gd name="connsiteY62" fmla="*/ 188156 h 474133"/>
                  <a:gd name="connsiteX63" fmla="*/ 188061 w 474133"/>
                  <a:gd name="connsiteY63" fmla="*/ 69433 h 474133"/>
                  <a:gd name="connsiteX64" fmla="*/ 188061 w 474133"/>
                  <a:gd name="connsiteY64" fmla="*/ 69433 h 474133"/>
                  <a:gd name="connsiteX65" fmla="*/ 306784 w 474133"/>
                  <a:gd name="connsiteY65" fmla="*/ 188156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74133" h="474133">
                    <a:moveTo>
                      <a:pt x="237750" y="388430"/>
                    </a:moveTo>
                    <a:lnTo>
                      <a:pt x="237750" y="465334"/>
                    </a:lnTo>
                    <a:cubicBezTo>
                      <a:pt x="237750" y="470571"/>
                      <a:pt x="233505" y="474817"/>
                      <a:pt x="228268" y="474817"/>
                    </a:cubicBezTo>
                    <a:lnTo>
                      <a:pt x="57580" y="474817"/>
                    </a:lnTo>
                    <a:cubicBezTo>
                      <a:pt x="52342" y="474817"/>
                      <a:pt x="48097" y="470571"/>
                      <a:pt x="48097" y="465334"/>
                    </a:cubicBezTo>
                    <a:lnTo>
                      <a:pt x="48097" y="339594"/>
                    </a:lnTo>
                    <a:cubicBezTo>
                      <a:pt x="54073" y="345185"/>
                      <a:pt x="60409" y="350380"/>
                      <a:pt x="67062" y="355146"/>
                    </a:cubicBezTo>
                    <a:lnTo>
                      <a:pt x="67062" y="455852"/>
                    </a:lnTo>
                    <a:lnTo>
                      <a:pt x="218785" y="455852"/>
                    </a:lnTo>
                    <a:lnTo>
                      <a:pt x="218785" y="392223"/>
                    </a:lnTo>
                    <a:cubicBezTo>
                      <a:pt x="225168" y="391288"/>
                      <a:pt x="231498" y="390022"/>
                      <a:pt x="237750" y="388430"/>
                    </a:cubicBezTo>
                    <a:close/>
                    <a:moveTo>
                      <a:pt x="94657" y="152406"/>
                    </a:moveTo>
                    <a:cubicBezTo>
                      <a:pt x="92245" y="158523"/>
                      <a:pt x="90497" y="164882"/>
                      <a:pt x="89441" y="171372"/>
                    </a:cubicBezTo>
                    <a:lnTo>
                      <a:pt x="218785" y="171372"/>
                    </a:lnTo>
                    <a:lnTo>
                      <a:pt x="218785" y="152406"/>
                    </a:lnTo>
                    <a:close/>
                    <a:moveTo>
                      <a:pt x="88683" y="199820"/>
                    </a:moveTo>
                    <a:cubicBezTo>
                      <a:pt x="89407" y="206270"/>
                      <a:pt x="90805" y="212626"/>
                      <a:pt x="92855" y="218785"/>
                    </a:cubicBezTo>
                    <a:lnTo>
                      <a:pt x="218785" y="218785"/>
                    </a:lnTo>
                    <a:lnTo>
                      <a:pt x="218785" y="199820"/>
                    </a:lnTo>
                    <a:close/>
                    <a:moveTo>
                      <a:pt x="107648" y="247233"/>
                    </a:moveTo>
                    <a:cubicBezTo>
                      <a:pt x="112850" y="254364"/>
                      <a:pt x="119008" y="260746"/>
                      <a:pt x="125950" y="266198"/>
                    </a:cubicBezTo>
                    <a:lnTo>
                      <a:pt x="218785" y="266198"/>
                    </a:lnTo>
                    <a:lnTo>
                      <a:pt x="218785" y="247233"/>
                    </a:lnTo>
                    <a:close/>
                    <a:moveTo>
                      <a:pt x="247233" y="114476"/>
                    </a:moveTo>
                    <a:lnTo>
                      <a:pt x="120544" y="114476"/>
                    </a:lnTo>
                    <a:cubicBezTo>
                      <a:pt x="114300" y="120002"/>
                      <a:pt x="108873" y="126388"/>
                      <a:pt x="104424" y="133441"/>
                    </a:cubicBezTo>
                    <a:lnTo>
                      <a:pt x="237750" y="133441"/>
                    </a:lnTo>
                    <a:lnTo>
                      <a:pt x="237750" y="274922"/>
                    </a:lnTo>
                    <a:cubicBezTo>
                      <a:pt x="244637" y="271022"/>
                      <a:pt x="251008" y="266276"/>
                      <a:pt x="256716" y="260793"/>
                    </a:cubicBezTo>
                    <a:lnTo>
                      <a:pt x="256716" y="123958"/>
                    </a:lnTo>
                    <a:cubicBezTo>
                      <a:pt x="256716" y="118721"/>
                      <a:pt x="252470" y="114476"/>
                      <a:pt x="247233" y="114476"/>
                    </a:cubicBezTo>
                    <a:close/>
                    <a:moveTo>
                      <a:pt x="460688" y="460688"/>
                    </a:moveTo>
                    <a:cubicBezTo>
                      <a:pt x="442325" y="479203"/>
                      <a:pt x="412458" y="479415"/>
                      <a:pt x="393835" y="461162"/>
                    </a:cubicBezTo>
                    <a:lnTo>
                      <a:pt x="393835" y="460688"/>
                    </a:lnTo>
                    <a:lnTo>
                      <a:pt x="282698" y="350309"/>
                    </a:lnTo>
                    <a:cubicBezTo>
                      <a:pt x="193044" y="402622"/>
                      <a:pt x="77958" y="372352"/>
                      <a:pt x="25645" y="282698"/>
                    </a:cubicBezTo>
                    <a:cubicBezTo>
                      <a:pt x="-26668" y="193044"/>
                      <a:pt x="3602" y="77958"/>
                      <a:pt x="93256" y="25645"/>
                    </a:cubicBezTo>
                    <a:cubicBezTo>
                      <a:pt x="182910" y="-26668"/>
                      <a:pt x="297996" y="3602"/>
                      <a:pt x="350309" y="93256"/>
                    </a:cubicBezTo>
                    <a:cubicBezTo>
                      <a:pt x="384462" y="151786"/>
                      <a:pt x="384462" y="224168"/>
                      <a:pt x="350309" y="282698"/>
                    </a:cubicBezTo>
                    <a:lnTo>
                      <a:pt x="460688" y="393171"/>
                    </a:lnTo>
                    <a:cubicBezTo>
                      <a:pt x="479329" y="411555"/>
                      <a:pt x="479541" y="441568"/>
                      <a:pt x="461162" y="460214"/>
                    </a:cubicBezTo>
                    <a:close/>
                    <a:moveTo>
                      <a:pt x="356378" y="188156"/>
                    </a:moveTo>
                    <a:cubicBezTo>
                      <a:pt x="356588" y="95302"/>
                      <a:pt x="281484" y="19859"/>
                      <a:pt x="188630" y="19649"/>
                    </a:cubicBezTo>
                    <a:cubicBezTo>
                      <a:pt x="95776" y="19440"/>
                      <a:pt x="20333" y="94543"/>
                      <a:pt x="20124" y="187397"/>
                    </a:cubicBezTo>
                    <a:cubicBezTo>
                      <a:pt x="19914" y="280251"/>
                      <a:pt x="95018" y="355694"/>
                      <a:pt x="187872" y="355904"/>
                    </a:cubicBezTo>
                    <a:cubicBezTo>
                      <a:pt x="187966" y="355904"/>
                      <a:pt x="188061" y="355904"/>
                      <a:pt x="188156" y="355904"/>
                    </a:cubicBezTo>
                    <a:cubicBezTo>
                      <a:pt x="280899" y="355957"/>
                      <a:pt x="356169" y="280899"/>
                      <a:pt x="356378" y="188156"/>
                    </a:cubicBezTo>
                    <a:close/>
                    <a:moveTo>
                      <a:pt x="446369" y="407111"/>
                    </a:moveTo>
                    <a:lnTo>
                      <a:pt x="339215" y="299577"/>
                    </a:lnTo>
                    <a:cubicBezTo>
                      <a:pt x="328017" y="314662"/>
                      <a:pt x="314662" y="328017"/>
                      <a:pt x="299577" y="339215"/>
                    </a:cubicBezTo>
                    <a:lnTo>
                      <a:pt x="407111" y="446369"/>
                    </a:lnTo>
                    <a:cubicBezTo>
                      <a:pt x="415912" y="459384"/>
                      <a:pt x="433598" y="462799"/>
                      <a:pt x="446612" y="453998"/>
                    </a:cubicBezTo>
                    <a:cubicBezTo>
                      <a:pt x="459117" y="445541"/>
                      <a:pt x="462839" y="428791"/>
                      <a:pt x="455093" y="415835"/>
                    </a:cubicBezTo>
                    <a:cubicBezTo>
                      <a:pt x="452886" y="412301"/>
                      <a:pt x="449902" y="409318"/>
                      <a:pt x="446369" y="407111"/>
                    </a:cubicBezTo>
                    <a:close/>
                    <a:moveTo>
                      <a:pt x="326508" y="188156"/>
                    </a:moveTo>
                    <a:cubicBezTo>
                      <a:pt x="326560" y="111694"/>
                      <a:pt x="264618" y="49666"/>
                      <a:pt x="188156" y="49614"/>
                    </a:cubicBezTo>
                    <a:cubicBezTo>
                      <a:pt x="111694" y="49562"/>
                      <a:pt x="49666" y="111504"/>
                      <a:pt x="49614" y="187966"/>
                    </a:cubicBezTo>
                    <a:cubicBezTo>
                      <a:pt x="49562" y="264428"/>
                      <a:pt x="111504" y="326456"/>
                      <a:pt x="187966" y="326508"/>
                    </a:cubicBezTo>
                    <a:lnTo>
                      <a:pt x="187966" y="326508"/>
                    </a:lnTo>
                    <a:cubicBezTo>
                      <a:pt x="264364" y="326404"/>
                      <a:pt x="326299" y="264553"/>
                      <a:pt x="326508" y="188156"/>
                    </a:cubicBezTo>
                    <a:close/>
                    <a:moveTo>
                      <a:pt x="306784" y="188156"/>
                    </a:moveTo>
                    <a:cubicBezTo>
                      <a:pt x="306784" y="253725"/>
                      <a:pt x="253630" y="306879"/>
                      <a:pt x="188061" y="306879"/>
                    </a:cubicBezTo>
                    <a:cubicBezTo>
                      <a:pt x="122492" y="306879"/>
                      <a:pt x="69338" y="253725"/>
                      <a:pt x="69338" y="188156"/>
                    </a:cubicBezTo>
                    <a:cubicBezTo>
                      <a:pt x="69338" y="122587"/>
                      <a:pt x="122492" y="69433"/>
                      <a:pt x="188061" y="69433"/>
                    </a:cubicBezTo>
                    <a:lnTo>
                      <a:pt x="188061" y="69433"/>
                    </a:lnTo>
                    <a:cubicBezTo>
                      <a:pt x="253630" y="69433"/>
                      <a:pt x="306784" y="122587"/>
                      <a:pt x="306784" y="188156"/>
                    </a:cubicBezTo>
                    <a:close/>
                  </a:path>
                </a:pathLst>
              </a:custGeom>
              <a:solidFill>
                <a:srgbClr val="FFFFFF"/>
              </a:solidFill>
              <a:ln w="9398"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21" name="TextBox 220">
                <a:extLst>
                  <a:ext uri="{FF2B5EF4-FFF2-40B4-BE49-F238E27FC236}">
                    <a16:creationId xmlns:a16="http://schemas.microsoft.com/office/drawing/2014/main" id="{130913DB-B7B4-40F7-A28F-64083EE440D3}"/>
                  </a:ext>
                </a:extLst>
              </p:cNvPr>
              <p:cNvSpPr txBox="1"/>
              <p:nvPr/>
            </p:nvSpPr>
            <p:spPr>
              <a:xfrm>
                <a:off x="6385161" y="5339215"/>
                <a:ext cx="1607812" cy="443198"/>
              </a:xfrm>
              <a:prstGeom prst="rect">
                <a:avLst/>
              </a:prstGeom>
              <a:noFill/>
            </p:spPr>
            <p:txBody>
              <a:bodyPr wrap="none" lIns="0" tIns="0" rIns="0" bIns="0" rtlCol="0">
                <a:spAutoFit/>
              </a:bodyPr>
              <a:lstStyle/>
              <a:p>
                <a:pPr marL="0" marR="0" lvl="0" indent="0" algn="l" defTabSz="731520" rtl="0" eaLnBrk="1" fontAlgn="auto" latinLnBrk="0" hangingPunct="1">
                  <a:lnSpc>
                    <a:spcPct val="9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AWS Application</a:t>
                </a:r>
                <a:br>
                  <a:rPr kumimoji="0" lang="en-US" sz="1600" b="0" i="0" u="none" strike="noStrike" kern="1200" cap="none" spc="0" normalizeH="0" baseline="0" noProof="0" dirty="0">
                    <a:ln>
                      <a:noFill/>
                    </a:ln>
                    <a:solidFill>
                      <a:srgbClr val="FFFFFF"/>
                    </a:solidFill>
                    <a:effectLst/>
                    <a:uLnTx/>
                    <a:uFillTx/>
                    <a:latin typeface="Amazon Ember"/>
                    <a:ea typeface="+mn-ea"/>
                    <a:cs typeface="+mn-cs"/>
                  </a:rPr>
                </a:br>
                <a:r>
                  <a:rPr kumimoji="0" lang="en-US" sz="1600" b="0" i="0" u="none" strike="noStrike" kern="1200" cap="none" spc="0" normalizeH="0" baseline="0" noProof="0" dirty="0">
                    <a:ln>
                      <a:noFill/>
                    </a:ln>
                    <a:solidFill>
                      <a:srgbClr val="FFFFFF"/>
                    </a:solidFill>
                    <a:effectLst/>
                    <a:uLnTx/>
                    <a:uFillTx/>
                    <a:latin typeface="Amazon Ember"/>
                    <a:ea typeface="+mn-ea"/>
                    <a:cs typeface="+mn-cs"/>
                  </a:rPr>
                  <a:t>Discovery Service</a:t>
                </a:r>
              </a:p>
            </p:txBody>
          </p:sp>
        </p:grpSp>
        <p:grpSp>
          <p:nvGrpSpPr>
            <p:cNvPr id="224" name="Group 223">
              <a:extLst>
                <a:ext uri="{FF2B5EF4-FFF2-40B4-BE49-F238E27FC236}">
                  <a16:creationId xmlns:a16="http://schemas.microsoft.com/office/drawing/2014/main" id="{D123F24B-237B-48E6-9924-E64672D39E74}"/>
                </a:ext>
              </a:extLst>
            </p:cNvPr>
            <p:cNvGrpSpPr/>
            <p:nvPr/>
          </p:nvGrpSpPr>
          <p:grpSpPr>
            <a:xfrm>
              <a:off x="8313962" y="5388547"/>
              <a:ext cx="5073134" cy="474133"/>
              <a:chOff x="5531386" y="5923893"/>
              <a:chExt cx="5073134" cy="474133"/>
            </a:xfrm>
          </p:grpSpPr>
          <p:grpSp>
            <p:nvGrpSpPr>
              <p:cNvPr id="214" name="Graphic 211">
                <a:extLst>
                  <a:ext uri="{FF2B5EF4-FFF2-40B4-BE49-F238E27FC236}">
                    <a16:creationId xmlns:a16="http://schemas.microsoft.com/office/drawing/2014/main" id="{64F672CB-1FE3-444F-B7FB-C1D517295775}"/>
                  </a:ext>
                </a:extLst>
              </p:cNvPr>
              <p:cNvGrpSpPr>
                <a:grpSpLocks noChangeAspect="1"/>
              </p:cNvGrpSpPr>
              <p:nvPr/>
            </p:nvGrpSpPr>
            <p:grpSpPr>
              <a:xfrm>
                <a:off x="5531386" y="5923893"/>
                <a:ext cx="474133" cy="474133"/>
                <a:chOff x="-3498481" y="647324"/>
                <a:chExt cx="474133" cy="474133"/>
              </a:xfrm>
            </p:grpSpPr>
            <p:sp>
              <p:nvSpPr>
                <p:cNvPr id="216" name="Freeform: Shape 215">
                  <a:extLst>
                    <a:ext uri="{FF2B5EF4-FFF2-40B4-BE49-F238E27FC236}">
                      <a16:creationId xmlns:a16="http://schemas.microsoft.com/office/drawing/2014/main" id="{57228E17-416F-4493-A331-ECC383A4EEC8}"/>
                    </a:ext>
                  </a:extLst>
                </p:cNvPr>
                <p:cNvSpPr/>
                <p:nvPr/>
              </p:nvSpPr>
              <p:spPr>
                <a:xfrm>
                  <a:off x="-3498481" y="647324"/>
                  <a:ext cx="474133" cy="474133"/>
                </a:xfrm>
                <a:custGeom>
                  <a:avLst/>
                  <a:gdLst>
                    <a:gd name="connsiteX0" fmla="*/ 461047 w 474133"/>
                    <a:gd name="connsiteY0" fmla="*/ 397513 h 474133"/>
                    <a:gd name="connsiteX1" fmla="*/ 417617 w 474133"/>
                    <a:gd name="connsiteY1" fmla="*/ 353798 h 474133"/>
                    <a:gd name="connsiteX2" fmla="*/ 354452 w 474133"/>
                    <a:gd name="connsiteY2" fmla="*/ 38205 h 474133"/>
                    <a:gd name="connsiteX3" fmla="*/ 228437 w 474133"/>
                    <a:gd name="connsiteY3" fmla="*/ 0 h 474133"/>
                    <a:gd name="connsiteX4" fmla="*/ 23707 w 474133"/>
                    <a:gd name="connsiteY4" fmla="*/ 129249 h 474133"/>
                    <a:gd name="connsiteX5" fmla="*/ 40775 w 474133"/>
                    <a:gd name="connsiteY5" fmla="*/ 137404 h 474133"/>
                    <a:gd name="connsiteX6" fmla="*/ 319162 w 474133"/>
                    <a:gd name="connsiteY6" fmla="*/ 39707 h 474133"/>
                    <a:gd name="connsiteX7" fmla="*/ 437435 w 474133"/>
                    <a:gd name="connsiteY7" fmla="*/ 227489 h 474133"/>
                    <a:gd name="connsiteX8" fmla="*/ 404341 w 474133"/>
                    <a:gd name="connsiteY8" fmla="*/ 340048 h 474133"/>
                    <a:gd name="connsiteX9" fmla="*/ 368402 w 474133"/>
                    <a:gd name="connsiteY9" fmla="*/ 304014 h 474133"/>
                    <a:gd name="connsiteX10" fmla="*/ 297109 w 474133"/>
                    <a:gd name="connsiteY10" fmla="*/ 94682 h 474133"/>
                    <a:gd name="connsiteX11" fmla="*/ 87777 w 474133"/>
                    <a:gd name="connsiteY11" fmla="*/ 165975 h 474133"/>
                    <a:gd name="connsiteX12" fmla="*/ 81646 w 474133"/>
                    <a:gd name="connsiteY12" fmla="*/ 180171 h 474133"/>
                    <a:gd name="connsiteX13" fmla="*/ 18965 w 474133"/>
                    <a:gd name="connsiteY13" fmla="*/ 180171 h 474133"/>
                    <a:gd name="connsiteX14" fmla="*/ 18965 w 474133"/>
                    <a:gd name="connsiteY14" fmla="*/ 199136 h 474133"/>
                    <a:gd name="connsiteX15" fmla="*/ 76335 w 474133"/>
                    <a:gd name="connsiteY15" fmla="*/ 199136 h 474133"/>
                    <a:gd name="connsiteX16" fmla="*/ 72827 w 474133"/>
                    <a:gd name="connsiteY16" fmla="*/ 227584 h 474133"/>
                    <a:gd name="connsiteX17" fmla="*/ 0 w 474133"/>
                    <a:gd name="connsiteY17" fmla="*/ 227584 h 474133"/>
                    <a:gd name="connsiteX18" fmla="*/ 0 w 474133"/>
                    <a:gd name="connsiteY18" fmla="*/ 246549 h 474133"/>
                    <a:gd name="connsiteX19" fmla="*/ 73491 w 474133"/>
                    <a:gd name="connsiteY19" fmla="*/ 246549 h 474133"/>
                    <a:gd name="connsiteX20" fmla="*/ 78706 w 474133"/>
                    <a:gd name="connsiteY20" fmla="*/ 274997 h 474133"/>
                    <a:gd name="connsiteX21" fmla="*/ 20008 w 474133"/>
                    <a:gd name="connsiteY21" fmla="*/ 274997 h 474133"/>
                    <a:gd name="connsiteX22" fmla="*/ 20008 w 474133"/>
                    <a:gd name="connsiteY22" fmla="*/ 293963 h 474133"/>
                    <a:gd name="connsiteX23" fmla="*/ 85534 w 474133"/>
                    <a:gd name="connsiteY23" fmla="*/ 293963 h 474133"/>
                    <a:gd name="connsiteX24" fmla="*/ 290457 w 474133"/>
                    <a:gd name="connsiteY24" fmla="*/ 376008 h 474133"/>
                    <a:gd name="connsiteX25" fmla="*/ 305152 w 474133"/>
                    <a:gd name="connsiteY25" fmla="*/ 368781 h 474133"/>
                    <a:gd name="connsiteX26" fmla="*/ 339954 w 474133"/>
                    <a:gd name="connsiteY26" fmla="*/ 403582 h 474133"/>
                    <a:gd name="connsiteX27" fmla="*/ 54715 w 474133"/>
                    <a:gd name="connsiteY27" fmla="*/ 342893 h 474133"/>
                    <a:gd name="connsiteX28" fmla="*/ 38974 w 474133"/>
                    <a:gd name="connsiteY28" fmla="*/ 353419 h 474133"/>
                    <a:gd name="connsiteX29" fmla="*/ 353703 w 474133"/>
                    <a:gd name="connsiteY29" fmla="*/ 417332 h 474133"/>
                    <a:gd name="connsiteX30" fmla="*/ 397419 w 474133"/>
                    <a:gd name="connsiteY30" fmla="*/ 461047 h 474133"/>
                    <a:gd name="connsiteX31" fmla="*/ 461000 w 474133"/>
                    <a:gd name="connsiteY31" fmla="*/ 461095 h 474133"/>
                    <a:gd name="connsiteX32" fmla="*/ 461047 w 474133"/>
                    <a:gd name="connsiteY32" fmla="*/ 397513 h 474133"/>
                    <a:gd name="connsiteX33" fmla="*/ 229101 w 474133"/>
                    <a:gd name="connsiteY33" fmla="*/ 369634 h 474133"/>
                    <a:gd name="connsiteX34" fmla="*/ 91697 w 474133"/>
                    <a:gd name="connsiteY34" fmla="*/ 232230 h 474133"/>
                    <a:gd name="connsiteX35" fmla="*/ 229101 w 474133"/>
                    <a:gd name="connsiteY35" fmla="*/ 94827 h 474133"/>
                    <a:gd name="connsiteX36" fmla="*/ 366505 w 474133"/>
                    <a:gd name="connsiteY36" fmla="*/ 232231 h 474133"/>
                    <a:gd name="connsiteX37" fmla="*/ 366505 w 474133"/>
                    <a:gd name="connsiteY37" fmla="*/ 232325 h 474133"/>
                    <a:gd name="connsiteX38" fmla="*/ 229101 w 474133"/>
                    <a:gd name="connsiteY38" fmla="*/ 369634 h 474133"/>
                    <a:gd name="connsiteX39" fmla="*/ 447203 w 474133"/>
                    <a:gd name="connsiteY39" fmla="*/ 447487 h 474133"/>
                    <a:gd name="connsiteX40" fmla="*/ 410599 w 474133"/>
                    <a:gd name="connsiteY40" fmla="*/ 447487 h 474133"/>
                    <a:gd name="connsiteX41" fmla="*/ 321273 w 474133"/>
                    <a:gd name="connsiteY41" fmla="*/ 358160 h 474133"/>
                    <a:gd name="connsiteX42" fmla="*/ 357591 w 474133"/>
                    <a:gd name="connsiteY42" fmla="*/ 320230 h 474133"/>
                    <a:gd name="connsiteX43" fmla="*/ 447297 w 474133"/>
                    <a:gd name="connsiteY43" fmla="*/ 410410 h 474133"/>
                    <a:gd name="connsiteX44" fmla="*/ 447424 w 474133"/>
                    <a:gd name="connsiteY44" fmla="*/ 446886 h 474133"/>
                    <a:gd name="connsiteX45" fmla="*/ 447297 w 474133"/>
                    <a:gd name="connsiteY45" fmla="*/ 447013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4133" h="474133">
                      <a:moveTo>
                        <a:pt x="461047" y="397513"/>
                      </a:moveTo>
                      <a:lnTo>
                        <a:pt x="417617" y="353798"/>
                      </a:lnTo>
                      <a:cubicBezTo>
                        <a:pt x="487323" y="249207"/>
                        <a:pt x="459043" y="107911"/>
                        <a:pt x="354452" y="38205"/>
                      </a:cubicBezTo>
                      <a:cubicBezTo>
                        <a:pt x="317130" y="13331"/>
                        <a:pt x="273289" y="39"/>
                        <a:pt x="228437" y="0"/>
                      </a:cubicBezTo>
                      <a:cubicBezTo>
                        <a:pt x="141117" y="469"/>
                        <a:pt x="61683" y="50617"/>
                        <a:pt x="23707" y="129249"/>
                      </a:cubicBezTo>
                      <a:lnTo>
                        <a:pt x="40775" y="137404"/>
                      </a:lnTo>
                      <a:cubicBezTo>
                        <a:pt x="90671" y="33551"/>
                        <a:pt x="215309" y="-10189"/>
                        <a:pt x="319162" y="39707"/>
                      </a:cubicBezTo>
                      <a:cubicBezTo>
                        <a:pt x="391371" y="74400"/>
                        <a:pt x="437336" y="147378"/>
                        <a:pt x="437435" y="227489"/>
                      </a:cubicBezTo>
                      <a:cubicBezTo>
                        <a:pt x="437544" y="267423"/>
                        <a:pt x="426046" y="306528"/>
                        <a:pt x="404341" y="340048"/>
                      </a:cubicBezTo>
                      <a:lnTo>
                        <a:pt x="368402" y="304014"/>
                      </a:lnTo>
                      <a:cubicBezTo>
                        <a:pt x="406520" y="226522"/>
                        <a:pt x="374601" y="132801"/>
                        <a:pt x="297109" y="94682"/>
                      </a:cubicBezTo>
                      <a:cubicBezTo>
                        <a:pt x="219617" y="56563"/>
                        <a:pt x="125895" y="88482"/>
                        <a:pt x="87777" y="165975"/>
                      </a:cubicBezTo>
                      <a:cubicBezTo>
                        <a:pt x="85500" y="170603"/>
                        <a:pt x="83454" y="175340"/>
                        <a:pt x="81646" y="180171"/>
                      </a:cubicBezTo>
                      <a:lnTo>
                        <a:pt x="18965" y="180171"/>
                      </a:lnTo>
                      <a:lnTo>
                        <a:pt x="18965" y="199136"/>
                      </a:lnTo>
                      <a:lnTo>
                        <a:pt x="76335" y="199136"/>
                      </a:lnTo>
                      <a:cubicBezTo>
                        <a:pt x="74247" y="208483"/>
                        <a:pt x="73072" y="218010"/>
                        <a:pt x="72827" y="227584"/>
                      </a:cubicBezTo>
                      <a:lnTo>
                        <a:pt x="0" y="227584"/>
                      </a:lnTo>
                      <a:lnTo>
                        <a:pt x="0" y="246549"/>
                      </a:lnTo>
                      <a:lnTo>
                        <a:pt x="73491" y="246549"/>
                      </a:lnTo>
                      <a:cubicBezTo>
                        <a:pt x="74248" y="256186"/>
                        <a:pt x="75996" y="265719"/>
                        <a:pt x="78706" y="274997"/>
                      </a:cubicBezTo>
                      <a:lnTo>
                        <a:pt x="20008" y="274997"/>
                      </a:lnTo>
                      <a:lnTo>
                        <a:pt x="20008" y="293963"/>
                      </a:lnTo>
                      <a:lnTo>
                        <a:pt x="85534" y="293963"/>
                      </a:lnTo>
                      <a:cubicBezTo>
                        <a:pt x="119465" y="373207"/>
                        <a:pt x="211213" y="409940"/>
                        <a:pt x="290457" y="376008"/>
                      </a:cubicBezTo>
                      <a:cubicBezTo>
                        <a:pt x="295478" y="373858"/>
                        <a:pt x="300384" y="371445"/>
                        <a:pt x="305152" y="368781"/>
                      </a:cubicBezTo>
                      <a:lnTo>
                        <a:pt x="339954" y="403582"/>
                      </a:lnTo>
                      <a:cubicBezTo>
                        <a:pt x="244175" y="464202"/>
                        <a:pt x="117519" y="437254"/>
                        <a:pt x="54715" y="342893"/>
                      </a:cubicBezTo>
                      <a:lnTo>
                        <a:pt x="38974" y="353419"/>
                      </a:lnTo>
                      <a:cubicBezTo>
                        <a:pt x="108399" y="457734"/>
                        <a:pt x="249088" y="486304"/>
                        <a:pt x="353703" y="417332"/>
                      </a:cubicBezTo>
                      <a:lnTo>
                        <a:pt x="397419" y="461047"/>
                      </a:lnTo>
                      <a:cubicBezTo>
                        <a:pt x="414963" y="478618"/>
                        <a:pt x="443429" y="478639"/>
                        <a:pt x="461000" y="461095"/>
                      </a:cubicBezTo>
                      <a:cubicBezTo>
                        <a:pt x="478570" y="443550"/>
                        <a:pt x="478592" y="415084"/>
                        <a:pt x="461047" y="397513"/>
                      </a:cubicBezTo>
                      <a:close/>
                      <a:moveTo>
                        <a:pt x="229101" y="369634"/>
                      </a:moveTo>
                      <a:cubicBezTo>
                        <a:pt x="153215" y="369634"/>
                        <a:pt x="91697" y="308117"/>
                        <a:pt x="91697" y="232230"/>
                      </a:cubicBezTo>
                      <a:cubicBezTo>
                        <a:pt x="91697" y="156344"/>
                        <a:pt x="153215" y="94827"/>
                        <a:pt x="229101" y="94827"/>
                      </a:cubicBezTo>
                      <a:cubicBezTo>
                        <a:pt x="304987" y="94827"/>
                        <a:pt x="366505" y="156345"/>
                        <a:pt x="366505" y="232231"/>
                      </a:cubicBezTo>
                      <a:cubicBezTo>
                        <a:pt x="366505" y="232262"/>
                        <a:pt x="366505" y="232294"/>
                        <a:pt x="366505" y="232325"/>
                      </a:cubicBezTo>
                      <a:cubicBezTo>
                        <a:pt x="366348" y="308131"/>
                        <a:pt x="304907" y="369530"/>
                        <a:pt x="229101" y="369634"/>
                      </a:cubicBezTo>
                      <a:close/>
                      <a:moveTo>
                        <a:pt x="447203" y="447487"/>
                      </a:moveTo>
                      <a:cubicBezTo>
                        <a:pt x="436990" y="457338"/>
                        <a:pt x="420812" y="457338"/>
                        <a:pt x="410599" y="447487"/>
                      </a:cubicBezTo>
                      <a:lnTo>
                        <a:pt x="321273" y="358160"/>
                      </a:lnTo>
                      <a:cubicBezTo>
                        <a:pt x="335445" y="347671"/>
                        <a:pt x="347727" y="334844"/>
                        <a:pt x="357591" y="320230"/>
                      </a:cubicBezTo>
                      <a:lnTo>
                        <a:pt x="447297" y="410410"/>
                      </a:lnTo>
                      <a:cubicBezTo>
                        <a:pt x="457405" y="420447"/>
                        <a:pt x="457462" y="436779"/>
                        <a:pt x="447424" y="446886"/>
                      </a:cubicBezTo>
                      <a:cubicBezTo>
                        <a:pt x="447382" y="446929"/>
                        <a:pt x="447340" y="446971"/>
                        <a:pt x="447297" y="447013"/>
                      </a:cubicBezTo>
                      <a:close/>
                    </a:path>
                  </a:pathLst>
                </a:custGeom>
                <a:solidFill>
                  <a:srgbClr val="FFFFFF"/>
                </a:solidFill>
                <a:ln w="9398"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7" name="Freeform: Shape 216">
                  <a:extLst>
                    <a:ext uri="{FF2B5EF4-FFF2-40B4-BE49-F238E27FC236}">
                      <a16:creationId xmlns:a16="http://schemas.microsoft.com/office/drawing/2014/main" id="{40FA4936-C29C-47BD-AAA9-8AD68E83A9F7}"/>
                    </a:ext>
                  </a:extLst>
                </p:cNvPr>
                <p:cNvSpPr/>
                <p:nvPr/>
              </p:nvSpPr>
              <p:spPr>
                <a:xfrm>
                  <a:off x="-3354858" y="791271"/>
                  <a:ext cx="170688" cy="170688"/>
                </a:xfrm>
                <a:custGeom>
                  <a:avLst/>
                  <a:gdLst>
                    <a:gd name="connsiteX0" fmla="*/ 172908 w 170688"/>
                    <a:gd name="connsiteY0" fmla="*/ 102128 h 170688"/>
                    <a:gd name="connsiteX1" fmla="*/ 155081 w 170688"/>
                    <a:gd name="connsiteY1" fmla="*/ 80887 h 170688"/>
                    <a:gd name="connsiteX2" fmla="*/ 161340 w 170688"/>
                    <a:gd name="connsiteY2" fmla="*/ 34707 h 170688"/>
                    <a:gd name="connsiteX3" fmla="*/ 161340 w 170688"/>
                    <a:gd name="connsiteY3" fmla="*/ 34707 h 170688"/>
                    <a:gd name="connsiteX4" fmla="*/ 161340 w 170688"/>
                    <a:gd name="connsiteY4" fmla="*/ 34707 h 170688"/>
                    <a:gd name="connsiteX5" fmla="*/ 161340 w 170688"/>
                    <a:gd name="connsiteY5" fmla="*/ 33474 h 170688"/>
                    <a:gd name="connsiteX6" fmla="*/ 161340 w 170688"/>
                    <a:gd name="connsiteY6" fmla="*/ 32146 h 170688"/>
                    <a:gd name="connsiteX7" fmla="*/ 161340 w 170688"/>
                    <a:gd name="connsiteY7" fmla="*/ 30819 h 170688"/>
                    <a:gd name="connsiteX8" fmla="*/ 80642 w 170688"/>
                    <a:gd name="connsiteY8" fmla="*/ 0 h 170688"/>
                    <a:gd name="connsiteX9" fmla="*/ 39 w 170688"/>
                    <a:gd name="connsiteY9" fmla="*/ 30819 h 170688"/>
                    <a:gd name="connsiteX10" fmla="*/ 39 w 170688"/>
                    <a:gd name="connsiteY10" fmla="*/ 32146 h 170688"/>
                    <a:gd name="connsiteX11" fmla="*/ 39 w 170688"/>
                    <a:gd name="connsiteY11" fmla="*/ 33474 h 170688"/>
                    <a:gd name="connsiteX12" fmla="*/ 39 w 170688"/>
                    <a:gd name="connsiteY12" fmla="*/ 34707 h 170688"/>
                    <a:gd name="connsiteX13" fmla="*/ 39 w 170688"/>
                    <a:gd name="connsiteY13" fmla="*/ 34707 h 170688"/>
                    <a:gd name="connsiteX14" fmla="*/ 39 w 170688"/>
                    <a:gd name="connsiteY14" fmla="*/ 34707 h 170688"/>
                    <a:gd name="connsiteX15" fmla="*/ 15875 w 170688"/>
                    <a:gd name="connsiteY15" fmla="*/ 152766 h 170688"/>
                    <a:gd name="connsiteX16" fmla="*/ 80358 w 170688"/>
                    <a:gd name="connsiteY16" fmla="*/ 176947 h 170688"/>
                    <a:gd name="connsiteX17" fmla="*/ 116961 w 170688"/>
                    <a:gd name="connsiteY17" fmla="*/ 173153 h 170688"/>
                    <a:gd name="connsiteX18" fmla="*/ 128719 w 170688"/>
                    <a:gd name="connsiteY18" fmla="*/ 169550 h 170688"/>
                    <a:gd name="connsiteX19" fmla="*/ 144840 w 170688"/>
                    <a:gd name="connsiteY19" fmla="*/ 152766 h 170688"/>
                    <a:gd name="connsiteX20" fmla="*/ 149771 w 170688"/>
                    <a:gd name="connsiteY20" fmla="*/ 115878 h 170688"/>
                    <a:gd name="connsiteX21" fmla="*/ 159253 w 170688"/>
                    <a:gd name="connsiteY21" fmla="*/ 116921 h 170688"/>
                    <a:gd name="connsiteX22" fmla="*/ 171391 w 170688"/>
                    <a:gd name="connsiteY22" fmla="*/ 111042 h 170688"/>
                    <a:gd name="connsiteX23" fmla="*/ 172908 w 170688"/>
                    <a:gd name="connsiteY23" fmla="*/ 102128 h 170688"/>
                    <a:gd name="connsiteX24" fmla="*/ 134409 w 170688"/>
                    <a:gd name="connsiteY24" fmla="*/ 91223 h 170688"/>
                    <a:gd name="connsiteX25" fmla="*/ 93633 w 170688"/>
                    <a:gd name="connsiteY25" fmla="*/ 73491 h 170688"/>
                    <a:gd name="connsiteX26" fmla="*/ 76432 w 170688"/>
                    <a:gd name="connsiteY26" fmla="*/ 65013 h 170688"/>
                    <a:gd name="connsiteX27" fmla="*/ 67954 w 170688"/>
                    <a:gd name="connsiteY27" fmla="*/ 82215 h 170688"/>
                    <a:gd name="connsiteX28" fmla="*/ 80737 w 170688"/>
                    <a:gd name="connsiteY28" fmla="*/ 91413 h 170688"/>
                    <a:gd name="connsiteX29" fmla="*/ 85289 w 170688"/>
                    <a:gd name="connsiteY29" fmla="*/ 90559 h 170688"/>
                    <a:gd name="connsiteX30" fmla="*/ 131849 w 170688"/>
                    <a:gd name="connsiteY30" fmla="*/ 110663 h 170688"/>
                    <a:gd name="connsiteX31" fmla="*/ 126633 w 170688"/>
                    <a:gd name="connsiteY31" fmla="*/ 149731 h 170688"/>
                    <a:gd name="connsiteX32" fmla="*/ 122271 w 170688"/>
                    <a:gd name="connsiteY32" fmla="*/ 151912 h 170688"/>
                    <a:gd name="connsiteX33" fmla="*/ 112788 w 170688"/>
                    <a:gd name="connsiteY33" fmla="*/ 154662 h 170688"/>
                    <a:gd name="connsiteX34" fmla="*/ 80547 w 170688"/>
                    <a:gd name="connsiteY34" fmla="*/ 157981 h 170688"/>
                    <a:gd name="connsiteX35" fmla="*/ 34841 w 170688"/>
                    <a:gd name="connsiteY35" fmla="*/ 149731 h 170688"/>
                    <a:gd name="connsiteX36" fmla="*/ 21565 w 170688"/>
                    <a:gd name="connsiteY36" fmla="*/ 51017 h 170688"/>
                    <a:gd name="connsiteX37" fmla="*/ 139624 w 170688"/>
                    <a:gd name="connsiteY37" fmla="*/ 51017 h 170688"/>
                    <a:gd name="connsiteX38" fmla="*/ 80737 w 170688"/>
                    <a:gd name="connsiteY38" fmla="*/ 39922 h 170688"/>
                    <a:gd name="connsiteX39" fmla="*/ 20996 w 170688"/>
                    <a:gd name="connsiteY39" fmla="*/ 30439 h 170688"/>
                    <a:gd name="connsiteX40" fmla="*/ 80737 w 170688"/>
                    <a:gd name="connsiteY40" fmla="*/ 18776 h 170688"/>
                    <a:gd name="connsiteX41" fmla="*/ 140478 w 170688"/>
                    <a:gd name="connsiteY41" fmla="*/ 30439 h 170688"/>
                    <a:gd name="connsiteX42" fmla="*/ 80737 w 170688"/>
                    <a:gd name="connsiteY42" fmla="*/ 39922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688" h="170688">
                      <a:moveTo>
                        <a:pt x="172908" y="102128"/>
                      </a:moveTo>
                      <a:cubicBezTo>
                        <a:pt x="168881" y="93639"/>
                        <a:pt x="162743" y="86325"/>
                        <a:pt x="155081" y="80887"/>
                      </a:cubicBezTo>
                      <a:lnTo>
                        <a:pt x="161340" y="34707"/>
                      </a:lnTo>
                      <a:lnTo>
                        <a:pt x="161340" y="34707"/>
                      </a:lnTo>
                      <a:lnTo>
                        <a:pt x="161340" y="34707"/>
                      </a:lnTo>
                      <a:lnTo>
                        <a:pt x="161340" y="33474"/>
                      </a:lnTo>
                      <a:lnTo>
                        <a:pt x="161340" y="32146"/>
                      </a:lnTo>
                      <a:cubicBezTo>
                        <a:pt x="161340" y="31672"/>
                        <a:pt x="161340" y="31198"/>
                        <a:pt x="161340" y="30819"/>
                      </a:cubicBezTo>
                      <a:cubicBezTo>
                        <a:pt x="161340" y="8345"/>
                        <a:pt x="111840" y="0"/>
                        <a:pt x="80642" y="0"/>
                      </a:cubicBezTo>
                      <a:cubicBezTo>
                        <a:pt x="49444" y="0"/>
                        <a:pt x="39" y="8345"/>
                        <a:pt x="39" y="30819"/>
                      </a:cubicBezTo>
                      <a:cubicBezTo>
                        <a:pt x="-4" y="31260"/>
                        <a:pt x="-4" y="31705"/>
                        <a:pt x="39" y="32146"/>
                      </a:cubicBezTo>
                      <a:lnTo>
                        <a:pt x="39" y="33474"/>
                      </a:lnTo>
                      <a:cubicBezTo>
                        <a:pt x="-13" y="33883"/>
                        <a:pt x="-13" y="34297"/>
                        <a:pt x="39" y="34707"/>
                      </a:cubicBezTo>
                      <a:cubicBezTo>
                        <a:pt x="39" y="34707"/>
                        <a:pt x="39" y="34707"/>
                        <a:pt x="39" y="34707"/>
                      </a:cubicBezTo>
                      <a:lnTo>
                        <a:pt x="39" y="34707"/>
                      </a:lnTo>
                      <a:lnTo>
                        <a:pt x="15875" y="152766"/>
                      </a:lnTo>
                      <a:cubicBezTo>
                        <a:pt x="17108" y="176283"/>
                        <a:pt x="73815" y="176947"/>
                        <a:pt x="80358" y="176947"/>
                      </a:cubicBezTo>
                      <a:cubicBezTo>
                        <a:pt x="92660" y="177019"/>
                        <a:pt x="104934" y="175747"/>
                        <a:pt x="116961" y="173153"/>
                      </a:cubicBezTo>
                      <a:cubicBezTo>
                        <a:pt x="120957" y="172217"/>
                        <a:pt x="124885" y="171013"/>
                        <a:pt x="128719" y="169550"/>
                      </a:cubicBezTo>
                      <a:cubicBezTo>
                        <a:pt x="139055" y="165473"/>
                        <a:pt x="144460" y="160067"/>
                        <a:pt x="144840" y="152766"/>
                      </a:cubicBezTo>
                      <a:lnTo>
                        <a:pt x="149771" y="115878"/>
                      </a:lnTo>
                      <a:cubicBezTo>
                        <a:pt x="152887" y="116553"/>
                        <a:pt x="156065" y="116903"/>
                        <a:pt x="159253" y="116921"/>
                      </a:cubicBezTo>
                      <a:cubicBezTo>
                        <a:pt x="164120" y="117623"/>
                        <a:pt x="168925" y="115296"/>
                        <a:pt x="171391" y="111042"/>
                      </a:cubicBezTo>
                      <a:cubicBezTo>
                        <a:pt x="173128" y="108417"/>
                        <a:pt x="173679" y="105181"/>
                        <a:pt x="172908" y="102128"/>
                      </a:cubicBezTo>
                      <a:close/>
                      <a:moveTo>
                        <a:pt x="134409" y="91223"/>
                      </a:moveTo>
                      <a:cubicBezTo>
                        <a:pt x="122271" y="86577"/>
                        <a:pt x="107573" y="80223"/>
                        <a:pt x="93633" y="73491"/>
                      </a:cubicBezTo>
                      <a:cubicBezTo>
                        <a:pt x="91224" y="66400"/>
                        <a:pt x="83523" y="62604"/>
                        <a:pt x="76432" y="65013"/>
                      </a:cubicBezTo>
                      <a:cubicBezTo>
                        <a:pt x="69341" y="67423"/>
                        <a:pt x="65545" y="75124"/>
                        <a:pt x="67954" y="82215"/>
                      </a:cubicBezTo>
                      <a:cubicBezTo>
                        <a:pt x="69816" y="87694"/>
                        <a:pt x="74950" y="91389"/>
                        <a:pt x="80737" y="91413"/>
                      </a:cubicBezTo>
                      <a:cubicBezTo>
                        <a:pt x="82295" y="91423"/>
                        <a:pt x="83840" y="91133"/>
                        <a:pt x="85289" y="90559"/>
                      </a:cubicBezTo>
                      <a:cubicBezTo>
                        <a:pt x="100426" y="98113"/>
                        <a:pt x="115970" y="104825"/>
                        <a:pt x="131849" y="110663"/>
                      </a:cubicBezTo>
                      <a:lnTo>
                        <a:pt x="126633" y="149731"/>
                      </a:lnTo>
                      <a:cubicBezTo>
                        <a:pt x="125265" y="150619"/>
                        <a:pt x="123802" y="151351"/>
                        <a:pt x="122271" y="151912"/>
                      </a:cubicBezTo>
                      <a:cubicBezTo>
                        <a:pt x="119181" y="153059"/>
                        <a:pt x="116012" y="153978"/>
                        <a:pt x="112788" y="154662"/>
                      </a:cubicBezTo>
                      <a:cubicBezTo>
                        <a:pt x="102197" y="156958"/>
                        <a:pt x="91384" y="158071"/>
                        <a:pt x="80547" y="157981"/>
                      </a:cubicBezTo>
                      <a:cubicBezTo>
                        <a:pt x="64873" y="158898"/>
                        <a:pt x="49205" y="156070"/>
                        <a:pt x="34841" y="149731"/>
                      </a:cubicBezTo>
                      <a:lnTo>
                        <a:pt x="21565" y="51017"/>
                      </a:lnTo>
                      <a:cubicBezTo>
                        <a:pt x="60219" y="61510"/>
                        <a:pt x="100971" y="61510"/>
                        <a:pt x="139624" y="51017"/>
                      </a:cubicBezTo>
                      <a:close/>
                      <a:moveTo>
                        <a:pt x="80737" y="39922"/>
                      </a:moveTo>
                      <a:cubicBezTo>
                        <a:pt x="60382" y="40929"/>
                        <a:pt x="40039" y="37700"/>
                        <a:pt x="20996" y="30439"/>
                      </a:cubicBezTo>
                      <a:cubicBezTo>
                        <a:pt x="39715" y="21906"/>
                        <a:pt x="60183" y="17910"/>
                        <a:pt x="80737" y="18776"/>
                      </a:cubicBezTo>
                      <a:cubicBezTo>
                        <a:pt x="101291" y="17910"/>
                        <a:pt x="121759" y="21906"/>
                        <a:pt x="140478" y="30439"/>
                      </a:cubicBezTo>
                      <a:cubicBezTo>
                        <a:pt x="121438" y="37711"/>
                        <a:pt x="101093" y="40940"/>
                        <a:pt x="80737" y="39922"/>
                      </a:cubicBezTo>
                      <a:close/>
                    </a:path>
                  </a:pathLst>
                </a:custGeom>
                <a:solidFill>
                  <a:srgbClr val="FFFFFF"/>
                </a:solidFill>
                <a:ln w="9398" cap="flat">
                  <a:noFill/>
                  <a:prstDash val="solid"/>
                  <a:miter/>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222" name="TextBox 221">
                <a:extLst>
                  <a:ext uri="{FF2B5EF4-FFF2-40B4-BE49-F238E27FC236}">
                    <a16:creationId xmlns:a16="http://schemas.microsoft.com/office/drawing/2014/main" id="{8212942E-B999-4A3E-B3CB-C2F60CDF9E3E}"/>
                  </a:ext>
                </a:extLst>
              </p:cNvPr>
              <p:cNvSpPr txBox="1"/>
              <p:nvPr/>
            </p:nvSpPr>
            <p:spPr>
              <a:xfrm>
                <a:off x="10070720" y="6002014"/>
                <a:ext cx="533800" cy="276999"/>
              </a:xfrm>
              <a:prstGeom prst="rect">
                <a:avLst/>
              </a:prstGeom>
              <a:noFill/>
            </p:spPr>
            <p:txBody>
              <a:bodyPr wrap="none" lIns="0" tIns="0" rIns="0" bIns="0" rtlCol="0">
                <a:spAutoFit/>
              </a:bodyPr>
              <a:lstStyle/>
              <a:p>
                <a:pPr marL="0" marR="0" lvl="0" indent="0" algn="l" defTabSz="731520" rtl="0" eaLnBrk="1" fontAlgn="auto" latinLnBrk="0" hangingPunct="1">
                  <a:lnSpc>
                    <a:spcPct val="9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a:ea typeface="+mn-ea"/>
                    <a:cs typeface="+mn-cs"/>
                  </a:rPr>
                  <a:t>MPA</a:t>
                </a:r>
              </a:p>
            </p:txBody>
          </p:sp>
        </p:grpSp>
        <p:pic>
          <p:nvPicPr>
            <p:cNvPr id="8194" name="Picture 2"/>
            <p:cNvPicPr>
              <a:picLocks noChangeAspect="1" noChangeArrowheads="1"/>
            </p:cNvPicPr>
            <p:nvPr/>
          </p:nvPicPr>
          <p:blipFill>
            <a:blip r:embed="rId8"/>
            <a:srcRect/>
            <a:stretch/>
          </p:blipFill>
          <p:spPr bwMode="auto">
            <a:xfrm>
              <a:off x="10913494" y="6381853"/>
              <a:ext cx="1400276" cy="583448"/>
            </a:xfrm>
            <a:prstGeom prst="rect">
              <a:avLst/>
            </a:prstGeom>
            <a:noFill/>
            <a:extLst>
              <a:ext uri="{909E8E84-426E-40DD-AFC4-6F175D3DCCD1}">
                <a14:hiddenFill xmlns:a14="http://schemas.microsoft.com/office/drawing/2010/main">
                  <a:solidFill>
                    <a:srgbClr val="FFFFFF"/>
                  </a:solidFill>
                </a14:hiddenFill>
              </a:ext>
            </a:extLst>
          </p:spPr>
        </p:pic>
      </p:grpSp>
      <p:sp>
        <p:nvSpPr>
          <p:cNvPr id="144" name="TextBox 143">
            <a:extLst>
              <a:ext uri="{FF2B5EF4-FFF2-40B4-BE49-F238E27FC236}">
                <a16:creationId xmlns:a16="http://schemas.microsoft.com/office/drawing/2014/main" id="{7D6F68CF-44C3-884E-8B78-DFBA88992767}"/>
              </a:ext>
            </a:extLst>
          </p:cNvPr>
          <p:cNvSpPr txBox="1"/>
          <p:nvPr/>
        </p:nvSpPr>
        <p:spPr>
          <a:xfrm>
            <a:off x="3654813" y="6109171"/>
            <a:ext cx="1838645" cy="221599"/>
          </a:xfrm>
          <a:prstGeom prst="rect">
            <a:avLst/>
          </a:prstGeom>
          <a:noFill/>
        </p:spPr>
        <p:txBody>
          <a:bodyPr wrap="none" lIns="0" tIns="0" rIns="0" bIns="0" rtlCol="0">
            <a:spAutoFit/>
          </a:bodyPr>
          <a:lstStyle/>
          <a:p>
            <a:pPr marL="0" marR="0" lvl="0" indent="0" algn="l" defTabSz="731520" rtl="0" eaLnBrk="1" fontAlgn="auto" latinLnBrk="0" hangingPunct="1">
              <a:lnSpc>
                <a:spcPct val="9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Migration Evaluator</a:t>
            </a:r>
          </a:p>
        </p:txBody>
      </p:sp>
      <p:sp>
        <p:nvSpPr>
          <p:cNvPr id="145" name="TextBox 144">
            <a:extLst>
              <a:ext uri="{FF2B5EF4-FFF2-40B4-BE49-F238E27FC236}">
                <a16:creationId xmlns:a16="http://schemas.microsoft.com/office/drawing/2014/main" id="{EA621334-7CBE-2943-886A-7123F68BA068}"/>
              </a:ext>
            </a:extLst>
          </p:cNvPr>
          <p:cNvSpPr txBox="1"/>
          <p:nvPr/>
        </p:nvSpPr>
        <p:spPr>
          <a:xfrm>
            <a:off x="8935328" y="5901610"/>
            <a:ext cx="1479572" cy="221599"/>
          </a:xfrm>
          <a:prstGeom prst="rect">
            <a:avLst/>
          </a:prstGeom>
          <a:noFill/>
        </p:spPr>
        <p:txBody>
          <a:bodyPr wrap="none" lIns="0" tIns="0" rIns="0" bIns="0" rtlCol="0">
            <a:spAutoFit/>
          </a:bodyPr>
          <a:lstStyle/>
          <a:p>
            <a:pPr marL="0" marR="0" lvl="0" indent="0" algn="l" defTabSz="731520" rtl="0" eaLnBrk="1" fontAlgn="auto" latinLnBrk="0" hangingPunct="1">
              <a:lnSpc>
                <a:spcPct val="9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Amazon Athena</a:t>
            </a:r>
          </a:p>
        </p:txBody>
      </p:sp>
      <p:sp>
        <p:nvSpPr>
          <p:cNvPr id="146" name="TextBox 145">
            <a:extLst>
              <a:ext uri="{FF2B5EF4-FFF2-40B4-BE49-F238E27FC236}">
                <a16:creationId xmlns:a16="http://schemas.microsoft.com/office/drawing/2014/main" id="{50EDBBD0-4A37-7D4E-80E8-4B469BB58206}"/>
              </a:ext>
            </a:extLst>
          </p:cNvPr>
          <p:cNvSpPr txBox="1"/>
          <p:nvPr/>
        </p:nvSpPr>
        <p:spPr>
          <a:xfrm>
            <a:off x="12439782" y="6090945"/>
            <a:ext cx="1578958" cy="193899"/>
          </a:xfrm>
          <a:prstGeom prst="rect">
            <a:avLst/>
          </a:prstGeom>
          <a:noFill/>
        </p:spPr>
        <p:txBody>
          <a:bodyPr wrap="none" lIns="0" tIns="0" rIns="0" bIns="0" rtlCol="0">
            <a:spAutoFit/>
          </a:bodyPr>
          <a:lstStyle/>
          <a:p>
            <a:pPr marL="0" marR="0" lvl="0" indent="0" algn="l" defTabSz="731520" rtl="0" eaLnBrk="1" fontAlgn="auto" latinLnBrk="0" hangingPunct="1">
              <a:lnSpc>
                <a:spcPct val="90000"/>
              </a:lnSpc>
              <a:spcBef>
                <a:spcPts val="0"/>
              </a:spcBef>
              <a:spcAft>
                <a:spcPts val="18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(AWS and Partners)</a:t>
            </a:r>
          </a:p>
        </p:txBody>
      </p:sp>
      <p:sp>
        <p:nvSpPr>
          <p:cNvPr id="148" name="Freeform: Shape 233">
            <a:extLst>
              <a:ext uri="{FF2B5EF4-FFF2-40B4-BE49-F238E27FC236}">
                <a16:creationId xmlns:a16="http://schemas.microsoft.com/office/drawing/2014/main" id="{056BF21D-90B6-E949-A708-2F27E0FB821E}"/>
              </a:ext>
            </a:extLst>
          </p:cNvPr>
          <p:cNvSpPr/>
          <p:nvPr/>
        </p:nvSpPr>
        <p:spPr>
          <a:xfrm>
            <a:off x="1003672" y="2758095"/>
            <a:ext cx="95838" cy="9914"/>
          </a:xfrm>
          <a:custGeom>
            <a:avLst/>
            <a:gdLst>
              <a:gd name="connsiteX0" fmla="*/ 4957 w 95838"/>
              <a:gd name="connsiteY0" fmla="*/ 4957 h 9914"/>
              <a:gd name="connsiteX1" fmla="*/ 93855 w 95838"/>
              <a:gd name="connsiteY1" fmla="*/ 4957 h 9914"/>
            </a:gdLst>
            <a:ahLst/>
            <a:cxnLst>
              <a:cxn ang="0">
                <a:pos x="connsiteX0" y="connsiteY0"/>
              </a:cxn>
              <a:cxn ang="0">
                <a:pos x="connsiteX1" y="connsiteY1"/>
              </a:cxn>
            </a:cxnLst>
            <a:rect l="l" t="t" r="r" b="b"/>
            <a:pathLst>
              <a:path w="95838" h="9914">
                <a:moveTo>
                  <a:pt x="4957" y="4957"/>
                </a:moveTo>
                <a:lnTo>
                  <a:pt x="93855"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9" name="Freeform: Shape 234">
            <a:extLst>
              <a:ext uri="{FF2B5EF4-FFF2-40B4-BE49-F238E27FC236}">
                <a16:creationId xmlns:a16="http://schemas.microsoft.com/office/drawing/2014/main" id="{488A1918-7033-D34F-9002-FB74116C58A2}"/>
              </a:ext>
            </a:extLst>
          </p:cNvPr>
          <p:cNvSpPr/>
          <p:nvPr/>
        </p:nvSpPr>
        <p:spPr>
          <a:xfrm>
            <a:off x="986818" y="2726700"/>
            <a:ext cx="66095" cy="9914"/>
          </a:xfrm>
          <a:custGeom>
            <a:avLst/>
            <a:gdLst>
              <a:gd name="connsiteX0" fmla="*/ 4957 w 66095"/>
              <a:gd name="connsiteY0" fmla="*/ 4957 h 9914"/>
              <a:gd name="connsiteX1" fmla="*/ 63782 w 66095"/>
              <a:gd name="connsiteY1" fmla="*/ 4957 h 9914"/>
            </a:gdLst>
            <a:ahLst/>
            <a:cxnLst>
              <a:cxn ang="0">
                <a:pos x="connsiteX0" y="connsiteY0"/>
              </a:cxn>
              <a:cxn ang="0">
                <a:pos x="connsiteX1" y="connsiteY1"/>
              </a:cxn>
            </a:cxnLst>
            <a:rect l="l" t="t" r="r" b="b"/>
            <a:pathLst>
              <a:path w="66095" h="9914">
                <a:moveTo>
                  <a:pt x="4957" y="4957"/>
                </a:moveTo>
                <a:lnTo>
                  <a:pt x="63782"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0" name="Freeform: Shape 235">
            <a:extLst>
              <a:ext uri="{FF2B5EF4-FFF2-40B4-BE49-F238E27FC236}">
                <a16:creationId xmlns:a16="http://schemas.microsoft.com/office/drawing/2014/main" id="{C8D482C3-21D8-B049-B3A4-45A77E73FB03}"/>
              </a:ext>
            </a:extLst>
          </p:cNvPr>
          <p:cNvSpPr/>
          <p:nvPr/>
        </p:nvSpPr>
        <p:spPr>
          <a:xfrm>
            <a:off x="1058861" y="2726700"/>
            <a:ext cx="33048" cy="9914"/>
          </a:xfrm>
          <a:custGeom>
            <a:avLst/>
            <a:gdLst>
              <a:gd name="connsiteX0" fmla="*/ 4957 w 33047"/>
              <a:gd name="connsiteY0" fmla="*/ 4957 h 9914"/>
              <a:gd name="connsiteX1" fmla="*/ 30073 w 33047"/>
              <a:gd name="connsiteY1" fmla="*/ 4957 h 9914"/>
            </a:gdLst>
            <a:ahLst/>
            <a:cxnLst>
              <a:cxn ang="0">
                <a:pos x="connsiteX0" y="connsiteY0"/>
              </a:cxn>
              <a:cxn ang="0">
                <a:pos x="connsiteX1" y="connsiteY1"/>
              </a:cxn>
            </a:cxnLst>
            <a:rect l="l" t="t" r="r" b="b"/>
            <a:pathLst>
              <a:path w="33047" h="9914">
                <a:moveTo>
                  <a:pt x="4957" y="4957"/>
                </a:moveTo>
                <a:lnTo>
                  <a:pt x="30073"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1" name="Freeform: Shape 236">
            <a:extLst>
              <a:ext uri="{FF2B5EF4-FFF2-40B4-BE49-F238E27FC236}">
                <a16:creationId xmlns:a16="http://schemas.microsoft.com/office/drawing/2014/main" id="{590A4A28-97DE-BD49-AF10-E96E206410E4}"/>
              </a:ext>
            </a:extLst>
          </p:cNvPr>
          <p:cNvSpPr/>
          <p:nvPr/>
        </p:nvSpPr>
        <p:spPr>
          <a:xfrm>
            <a:off x="1024822" y="2695635"/>
            <a:ext cx="92533" cy="9914"/>
          </a:xfrm>
          <a:custGeom>
            <a:avLst/>
            <a:gdLst>
              <a:gd name="connsiteX0" fmla="*/ 4957 w 92533"/>
              <a:gd name="connsiteY0" fmla="*/ 4957 h 9914"/>
              <a:gd name="connsiteX1" fmla="*/ 89229 w 92533"/>
              <a:gd name="connsiteY1" fmla="*/ 4957 h 9914"/>
            </a:gdLst>
            <a:ahLst/>
            <a:cxnLst>
              <a:cxn ang="0">
                <a:pos x="connsiteX0" y="connsiteY0"/>
              </a:cxn>
              <a:cxn ang="0">
                <a:pos x="connsiteX1" y="connsiteY1"/>
              </a:cxn>
            </a:cxnLst>
            <a:rect l="l" t="t" r="r" b="b"/>
            <a:pathLst>
              <a:path w="92533" h="9914">
                <a:moveTo>
                  <a:pt x="4957" y="4957"/>
                </a:moveTo>
                <a:lnTo>
                  <a:pt x="89229"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2" name="Freeform: Shape 237">
            <a:extLst>
              <a:ext uri="{FF2B5EF4-FFF2-40B4-BE49-F238E27FC236}">
                <a16:creationId xmlns:a16="http://schemas.microsoft.com/office/drawing/2014/main" id="{1468832C-0A1A-C64E-88D5-E27544396536}"/>
              </a:ext>
            </a:extLst>
          </p:cNvPr>
          <p:cNvSpPr/>
          <p:nvPr/>
        </p:nvSpPr>
        <p:spPr>
          <a:xfrm>
            <a:off x="813318" y="2427289"/>
            <a:ext cx="175152" cy="366828"/>
          </a:xfrm>
          <a:custGeom>
            <a:avLst/>
            <a:gdLst>
              <a:gd name="connsiteX0" fmla="*/ 172178 w 175152"/>
              <a:gd name="connsiteY0" fmla="*/ 4957 h 366828"/>
              <a:gd name="connsiteX1" fmla="*/ 14871 w 175152"/>
              <a:gd name="connsiteY1" fmla="*/ 4957 h 366828"/>
              <a:gd name="connsiteX2" fmla="*/ 4957 w 175152"/>
              <a:gd name="connsiteY2" fmla="*/ 14871 h 366828"/>
              <a:gd name="connsiteX3" fmla="*/ 4957 w 175152"/>
              <a:gd name="connsiteY3" fmla="*/ 355262 h 366828"/>
              <a:gd name="connsiteX4" fmla="*/ 14871 w 175152"/>
              <a:gd name="connsiteY4" fmla="*/ 365176 h 366828"/>
              <a:gd name="connsiteX5" fmla="*/ 135495 w 175152"/>
              <a:gd name="connsiteY5" fmla="*/ 365176 h 36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52" h="366828">
                <a:moveTo>
                  <a:pt x="172178" y="4957"/>
                </a:moveTo>
                <a:lnTo>
                  <a:pt x="14871" y="4957"/>
                </a:lnTo>
                <a:cubicBezTo>
                  <a:pt x="9584" y="4957"/>
                  <a:pt x="4957" y="9253"/>
                  <a:pt x="4957" y="14871"/>
                </a:cubicBezTo>
                <a:lnTo>
                  <a:pt x="4957" y="355262"/>
                </a:lnTo>
                <a:cubicBezTo>
                  <a:pt x="4957" y="360549"/>
                  <a:pt x="9253" y="365176"/>
                  <a:pt x="14871" y="365176"/>
                </a:cubicBezTo>
                <a:lnTo>
                  <a:pt x="135495" y="365176"/>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3" name="Freeform: Shape 238">
            <a:extLst>
              <a:ext uri="{FF2B5EF4-FFF2-40B4-BE49-F238E27FC236}">
                <a16:creationId xmlns:a16="http://schemas.microsoft.com/office/drawing/2014/main" id="{EBAAEF9B-AE71-8E4C-A352-8312283A679C}"/>
              </a:ext>
            </a:extLst>
          </p:cNvPr>
          <p:cNvSpPr/>
          <p:nvPr/>
        </p:nvSpPr>
        <p:spPr>
          <a:xfrm>
            <a:off x="980539" y="2427289"/>
            <a:ext cx="92533" cy="92533"/>
          </a:xfrm>
          <a:custGeom>
            <a:avLst/>
            <a:gdLst>
              <a:gd name="connsiteX0" fmla="*/ 4957 w 92533"/>
              <a:gd name="connsiteY0" fmla="*/ 88898 h 92533"/>
              <a:gd name="connsiteX1" fmla="*/ 88568 w 92533"/>
              <a:gd name="connsiteY1" fmla="*/ 88898 h 92533"/>
              <a:gd name="connsiteX2" fmla="*/ 4957 w 92533"/>
              <a:gd name="connsiteY2" fmla="*/ 4957 h 92533"/>
            </a:gdLst>
            <a:ahLst/>
            <a:cxnLst>
              <a:cxn ang="0">
                <a:pos x="connsiteX0" y="connsiteY0"/>
              </a:cxn>
              <a:cxn ang="0">
                <a:pos x="connsiteX1" y="connsiteY1"/>
              </a:cxn>
              <a:cxn ang="0">
                <a:pos x="connsiteX2" y="connsiteY2"/>
              </a:cxn>
            </a:cxnLst>
            <a:rect l="l" t="t" r="r" b="b"/>
            <a:pathLst>
              <a:path w="92533" h="92533">
                <a:moveTo>
                  <a:pt x="4957" y="88898"/>
                </a:moveTo>
                <a:lnTo>
                  <a:pt x="88568" y="88898"/>
                </a:lnTo>
                <a:lnTo>
                  <a:pt x="4957" y="4957"/>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4" name="Freeform: Shape 239">
            <a:extLst>
              <a:ext uri="{FF2B5EF4-FFF2-40B4-BE49-F238E27FC236}">
                <a16:creationId xmlns:a16="http://schemas.microsoft.com/office/drawing/2014/main" id="{A49C8E4A-D1AD-7549-A708-F9D1F1F18768}"/>
              </a:ext>
            </a:extLst>
          </p:cNvPr>
          <p:cNvSpPr/>
          <p:nvPr/>
        </p:nvSpPr>
        <p:spPr>
          <a:xfrm>
            <a:off x="850001" y="2574020"/>
            <a:ext cx="185067" cy="9914"/>
          </a:xfrm>
          <a:custGeom>
            <a:avLst/>
            <a:gdLst>
              <a:gd name="connsiteX0" fmla="*/ 4957 w 185066"/>
              <a:gd name="connsiteY0" fmla="*/ 4957 h 9914"/>
              <a:gd name="connsiteX1" fmla="*/ 182092 w 185066"/>
              <a:gd name="connsiteY1" fmla="*/ 4957 h 9914"/>
            </a:gdLst>
            <a:ahLst/>
            <a:cxnLst>
              <a:cxn ang="0">
                <a:pos x="connsiteX0" y="connsiteY0"/>
              </a:cxn>
              <a:cxn ang="0">
                <a:pos x="connsiteX1" y="connsiteY1"/>
              </a:cxn>
            </a:cxnLst>
            <a:rect l="l" t="t" r="r" b="b"/>
            <a:pathLst>
              <a:path w="185066" h="9914">
                <a:moveTo>
                  <a:pt x="4957" y="4957"/>
                </a:moveTo>
                <a:lnTo>
                  <a:pt x="182092"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5" name="Freeform: Shape 240">
            <a:extLst>
              <a:ext uri="{FF2B5EF4-FFF2-40B4-BE49-F238E27FC236}">
                <a16:creationId xmlns:a16="http://schemas.microsoft.com/office/drawing/2014/main" id="{F8276707-5ADD-E742-9BD5-3C5793D1754C}"/>
              </a:ext>
            </a:extLst>
          </p:cNvPr>
          <p:cNvSpPr/>
          <p:nvPr/>
        </p:nvSpPr>
        <p:spPr>
          <a:xfrm>
            <a:off x="850001" y="2622931"/>
            <a:ext cx="118971" cy="9914"/>
          </a:xfrm>
          <a:custGeom>
            <a:avLst/>
            <a:gdLst>
              <a:gd name="connsiteX0" fmla="*/ 4957 w 118971"/>
              <a:gd name="connsiteY0" fmla="*/ 4957 h 9914"/>
              <a:gd name="connsiteX1" fmla="*/ 114014 w 118971"/>
              <a:gd name="connsiteY1" fmla="*/ 4957 h 9914"/>
            </a:gdLst>
            <a:ahLst/>
            <a:cxnLst>
              <a:cxn ang="0">
                <a:pos x="connsiteX0" y="connsiteY0"/>
              </a:cxn>
              <a:cxn ang="0">
                <a:pos x="connsiteX1" y="connsiteY1"/>
              </a:cxn>
            </a:cxnLst>
            <a:rect l="l" t="t" r="r" b="b"/>
            <a:pathLst>
              <a:path w="118971" h="9914">
                <a:moveTo>
                  <a:pt x="4957" y="4957"/>
                </a:moveTo>
                <a:lnTo>
                  <a:pt x="114014"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6" name="Freeform: Shape 241">
            <a:extLst>
              <a:ext uri="{FF2B5EF4-FFF2-40B4-BE49-F238E27FC236}">
                <a16:creationId xmlns:a16="http://schemas.microsoft.com/office/drawing/2014/main" id="{C9FF63EF-F7E9-5446-A155-BEC5BDEA3AD9}"/>
              </a:ext>
            </a:extLst>
          </p:cNvPr>
          <p:cNvSpPr/>
          <p:nvPr/>
        </p:nvSpPr>
        <p:spPr>
          <a:xfrm>
            <a:off x="850001" y="2672172"/>
            <a:ext cx="82619" cy="9914"/>
          </a:xfrm>
          <a:custGeom>
            <a:avLst/>
            <a:gdLst>
              <a:gd name="connsiteX0" fmla="*/ 4957 w 82619"/>
              <a:gd name="connsiteY0" fmla="*/ 4957 h 9914"/>
              <a:gd name="connsiteX1" fmla="*/ 78653 w 82619"/>
              <a:gd name="connsiteY1" fmla="*/ 4957 h 9914"/>
            </a:gdLst>
            <a:ahLst/>
            <a:cxnLst>
              <a:cxn ang="0">
                <a:pos x="connsiteX0" y="connsiteY0"/>
              </a:cxn>
              <a:cxn ang="0">
                <a:pos x="connsiteX1" y="connsiteY1"/>
              </a:cxn>
            </a:cxnLst>
            <a:rect l="l" t="t" r="r" b="b"/>
            <a:pathLst>
              <a:path w="82619" h="9914">
                <a:moveTo>
                  <a:pt x="4957" y="4957"/>
                </a:moveTo>
                <a:lnTo>
                  <a:pt x="78653"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7" name="Freeform: Shape 242">
            <a:extLst>
              <a:ext uri="{FF2B5EF4-FFF2-40B4-BE49-F238E27FC236}">
                <a16:creationId xmlns:a16="http://schemas.microsoft.com/office/drawing/2014/main" id="{713745F5-961F-5643-BE48-06C591017347}"/>
              </a:ext>
            </a:extLst>
          </p:cNvPr>
          <p:cNvSpPr/>
          <p:nvPr/>
        </p:nvSpPr>
        <p:spPr>
          <a:xfrm>
            <a:off x="850001" y="2721412"/>
            <a:ext cx="85924" cy="9914"/>
          </a:xfrm>
          <a:custGeom>
            <a:avLst/>
            <a:gdLst>
              <a:gd name="connsiteX0" fmla="*/ 4957 w 85923"/>
              <a:gd name="connsiteY0" fmla="*/ 4957 h 9914"/>
              <a:gd name="connsiteX1" fmla="*/ 81628 w 85923"/>
              <a:gd name="connsiteY1" fmla="*/ 4957 h 9914"/>
            </a:gdLst>
            <a:ahLst/>
            <a:cxnLst>
              <a:cxn ang="0">
                <a:pos x="connsiteX0" y="connsiteY0"/>
              </a:cxn>
              <a:cxn ang="0">
                <a:pos x="connsiteX1" y="connsiteY1"/>
              </a:cxn>
            </a:cxnLst>
            <a:rect l="l" t="t" r="r" b="b"/>
            <a:pathLst>
              <a:path w="85923" h="9914">
                <a:moveTo>
                  <a:pt x="4957" y="4957"/>
                </a:moveTo>
                <a:lnTo>
                  <a:pt x="81628"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8" name="Freeform: Shape 243">
            <a:extLst>
              <a:ext uri="{FF2B5EF4-FFF2-40B4-BE49-F238E27FC236}">
                <a16:creationId xmlns:a16="http://schemas.microsoft.com/office/drawing/2014/main" id="{47EC5E7C-1443-3841-A821-918B4A547716}"/>
              </a:ext>
            </a:extLst>
          </p:cNvPr>
          <p:cNvSpPr/>
          <p:nvPr/>
        </p:nvSpPr>
        <p:spPr>
          <a:xfrm>
            <a:off x="850001" y="2524779"/>
            <a:ext cx="109057" cy="9914"/>
          </a:xfrm>
          <a:custGeom>
            <a:avLst/>
            <a:gdLst>
              <a:gd name="connsiteX0" fmla="*/ 4957 w 109057"/>
              <a:gd name="connsiteY0" fmla="*/ 4957 h 9914"/>
              <a:gd name="connsiteX1" fmla="*/ 105091 w 109057"/>
              <a:gd name="connsiteY1" fmla="*/ 4957 h 9914"/>
            </a:gdLst>
            <a:ahLst/>
            <a:cxnLst>
              <a:cxn ang="0">
                <a:pos x="connsiteX0" y="connsiteY0"/>
              </a:cxn>
              <a:cxn ang="0">
                <a:pos x="connsiteX1" y="connsiteY1"/>
              </a:cxn>
            </a:cxnLst>
            <a:rect l="l" t="t" r="r" b="b"/>
            <a:pathLst>
              <a:path w="109057" h="9914">
                <a:moveTo>
                  <a:pt x="4957" y="4957"/>
                </a:moveTo>
                <a:lnTo>
                  <a:pt x="105091"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9" name="Freeform: Shape 244">
            <a:extLst>
              <a:ext uri="{FF2B5EF4-FFF2-40B4-BE49-F238E27FC236}">
                <a16:creationId xmlns:a16="http://schemas.microsoft.com/office/drawing/2014/main" id="{EC816480-45C6-7D4E-8F59-683EC97B8832}"/>
              </a:ext>
            </a:extLst>
          </p:cNvPr>
          <p:cNvSpPr/>
          <p:nvPr/>
        </p:nvSpPr>
        <p:spPr>
          <a:xfrm>
            <a:off x="1064149" y="2511230"/>
            <a:ext cx="9914" cy="95838"/>
          </a:xfrm>
          <a:custGeom>
            <a:avLst/>
            <a:gdLst>
              <a:gd name="connsiteX0" fmla="*/ 4957 w 9914"/>
              <a:gd name="connsiteY0" fmla="*/ 94186 h 95838"/>
              <a:gd name="connsiteX1" fmla="*/ 4957 w 9914"/>
              <a:gd name="connsiteY1" fmla="*/ 4957 h 95838"/>
            </a:gdLst>
            <a:ahLst/>
            <a:cxnLst>
              <a:cxn ang="0">
                <a:pos x="connsiteX0" y="connsiteY0"/>
              </a:cxn>
              <a:cxn ang="0">
                <a:pos x="connsiteX1" y="connsiteY1"/>
              </a:cxn>
            </a:cxnLst>
            <a:rect l="l" t="t" r="r" b="b"/>
            <a:pathLst>
              <a:path w="9914" h="95838">
                <a:moveTo>
                  <a:pt x="4957" y="94186"/>
                </a:moveTo>
                <a:lnTo>
                  <a:pt x="4957" y="495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0" name="Freeform: Shape 245">
            <a:extLst>
              <a:ext uri="{FF2B5EF4-FFF2-40B4-BE49-F238E27FC236}">
                <a16:creationId xmlns:a16="http://schemas.microsoft.com/office/drawing/2014/main" id="{7F0411FD-F84C-6245-A940-CBD57D6DB814}"/>
              </a:ext>
            </a:extLst>
          </p:cNvPr>
          <p:cNvSpPr/>
          <p:nvPr/>
        </p:nvSpPr>
        <p:spPr>
          <a:xfrm>
            <a:off x="949804" y="2625574"/>
            <a:ext cx="211505" cy="208200"/>
          </a:xfrm>
          <a:custGeom>
            <a:avLst/>
            <a:gdLst>
              <a:gd name="connsiteX0" fmla="*/ 206548 w 211504"/>
              <a:gd name="connsiteY0" fmla="*/ 105752 h 208199"/>
              <a:gd name="connsiteX1" fmla="*/ 105752 w 211504"/>
              <a:gd name="connsiteY1" fmla="*/ 206547 h 208199"/>
              <a:gd name="connsiteX2" fmla="*/ 4957 w 211504"/>
              <a:gd name="connsiteY2" fmla="*/ 105752 h 208199"/>
              <a:gd name="connsiteX3" fmla="*/ 105752 w 211504"/>
              <a:gd name="connsiteY3" fmla="*/ 4957 h 208199"/>
              <a:gd name="connsiteX4" fmla="*/ 206548 w 211504"/>
              <a:gd name="connsiteY4" fmla="*/ 105752 h 208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04" h="208199">
                <a:moveTo>
                  <a:pt x="206548" y="105752"/>
                </a:moveTo>
                <a:cubicBezTo>
                  <a:pt x="206548" y="161420"/>
                  <a:pt x="161420" y="206547"/>
                  <a:pt x="105752" y="206547"/>
                </a:cubicBezTo>
                <a:cubicBezTo>
                  <a:pt x="50085" y="206547"/>
                  <a:pt x="4957" y="161420"/>
                  <a:pt x="4957" y="105752"/>
                </a:cubicBezTo>
                <a:cubicBezTo>
                  <a:pt x="4957" y="50085"/>
                  <a:pt x="50085" y="4957"/>
                  <a:pt x="105752" y="4957"/>
                </a:cubicBezTo>
                <a:cubicBezTo>
                  <a:pt x="161420" y="4957"/>
                  <a:pt x="206548" y="50085"/>
                  <a:pt x="206548" y="105752"/>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61" name="Freeform: Shape 246">
            <a:extLst>
              <a:ext uri="{FF2B5EF4-FFF2-40B4-BE49-F238E27FC236}">
                <a16:creationId xmlns:a16="http://schemas.microsoft.com/office/drawing/2014/main" id="{D4C9D303-7B3C-034D-9AB4-5B2D0BE12A8E}"/>
              </a:ext>
            </a:extLst>
          </p:cNvPr>
          <p:cNvSpPr/>
          <p:nvPr/>
        </p:nvSpPr>
        <p:spPr>
          <a:xfrm>
            <a:off x="1104798" y="2773958"/>
            <a:ext cx="128886" cy="128886"/>
          </a:xfrm>
          <a:custGeom>
            <a:avLst/>
            <a:gdLst>
              <a:gd name="connsiteX0" fmla="*/ 40979 w 128885"/>
              <a:gd name="connsiteY0" fmla="*/ 4957 h 128885"/>
              <a:gd name="connsiteX1" fmla="*/ 117319 w 128885"/>
              <a:gd name="connsiteY1" fmla="*/ 81628 h 128885"/>
              <a:gd name="connsiteX2" fmla="*/ 116658 w 128885"/>
              <a:gd name="connsiteY2" fmla="*/ 117980 h 128885"/>
              <a:gd name="connsiteX3" fmla="*/ 116658 w 128885"/>
              <a:gd name="connsiteY3" fmla="*/ 117980 h 128885"/>
              <a:gd name="connsiteX4" fmla="*/ 80306 w 128885"/>
              <a:gd name="connsiteY4" fmla="*/ 118641 h 128885"/>
              <a:gd name="connsiteX5" fmla="*/ 4957 w 128885"/>
              <a:gd name="connsiteY5" fmla="*/ 43292 h 12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85" h="128885">
                <a:moveTo>
                  <a:pt x="40979" y="4957"/>
                </a:moveTo>
                <a:lnTo>
                  <a:pt x="117319" y="81628"/>
                </a:lnTo>
                <a:cubicBezTo>
                  <a:pt x="127233" y="91542"/>
                  <a:pt x="126903" y="107735"/>
                  <a:pt x="116658" y="117980"/>
                </a:cubicBezTo>
                <a:lnTo>
                  <a:pt x="116658" y="117980"/>
                </a:lnTo>
                <a:cubicBezTo>
                  <a:pt x="106413" y="128225"/>
                  <a:pt x="90220" y="128555"/>
                  <a:pt x="80306" y="118641"/>
                </a:cubicBezTo>
                <a:lnTo>
                  <a:pt x="4957" y="43292"/>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0" name="Freeform: Shape 248">
            <a:extLst>
              <a:ext uri="{FF2B5EF4-FFF2-40B4-BE49-F238E27FC236}">
                <a16:creationId xmlns:a16="http://schemas.microsoft.com/office/drawing/2014/main" id="{DC3B9FD0-C266-8948-B28E-AED5BFCFA132}"/>
              </a:ext>
            </a:extLst>
          </p:cNvPr>
          <p:cNvSpPr/>
          <p:nvPr/>
        </p:nvSpPr>
        <p:spPr>
          <a:xfrm>
            <a:off x="1535232" y="4488977"/>
            <a:ext cx="237615" cy="335938"/>
          </a:xfrm>
          <a:custGeom>
            <a:avLst/>
            <a:gdLst>
              <a:gd name="connsiteX0" fmla="*/ 4097 w 237614"/>
              <a:gd name="connsiteY0" fmla="*/ 325013 h 335938"/>
              <a:gd name="connsiteX1" fmla="*/ 4097 w 237614"/>
              <a:gd name="connsiteY1" fmla="*/ 13110 h 335938"/>
              <a:gd name="connsiteX2" fmla="*/ 13110 w 237614"/>
              <a:gd name="connsiteY2" fmla="*/ 4097 h 335938"/>
              <a:gd name="connsiteX3" fmla="*/ 157317 w 237614"/>
              <a:gd name="connsiteY3" fmla="*/ 4097 h 335938"/>
              <a:gd name="connsiteX4" fmla="*/ 234064 w 237614"/>
              <a:gd name="connsiteY4" fmla="*/ 80844 h 335938"/>
              <a:gd name="connsiteX5" fmla="*/ 234064 w 237614"/>
              <a:gd name="connsiteY5" fmla="*/ 325013 h 335938"/>
              <a:gd name="connsiteX6" fmla="*/ 225051 w 237614"/>
              <a:gd name="connsiteY6" fmla="*/ 334026 h 335938"/>
              <a:gd name="connsiteX7" fmla="*/ 13110 w 237614"/>
              <a:gd name="connsiteY7" fmla="*/ 334026 h 335938"/>
              <a:gd name="connsiteX8" fmla="*/ 4097 w 237614"/>
              <a:gd name="connsiteY8" fmla="*/ 325013 h 33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335938">
                <a:moveTo>
                  <a:pt x="4097" y="325013"/>
                </a:moveTo>
                <a:lnTo>
                  <a:pt x="4097" y="13110"/>
                </a:lnTo>
                <a:cubicBezTo>
                  <a:pt x="4097" y="8194"/>
                  <a:pt x="8194" y="4097"/>
                  <a:pt x="13110" y="4097"/>
                </a:cubicBezTo>
                <a:lnTo>
                  <a:pt x="157317" y="4097"/>
                </a:lnTo>
                <a:lnTo>
                  <a:pt x="234064" y="80844"/>
                </a:lnTo>
                <a:lnTo>
                  <a:pt x="234064" y="325013"/>
                </a:lnTo>
                <a:cubicBezTo>
                  <a:pt x="234064" y="329930"/>
                  <a:pt x="229967" y="334026"/>
                  <a:pt x="225051" y="334026"/>
                </a:cubicBezTo>
                <a:lnTo>
                  <a:pt x="13110" y="334026"/>
                </a:lnTo>
                <a:cubicBezTo>
                  <a:pt x="8194" y="334026"/>
                  <a:pt x="4097" y="329930"/>
                  <a:pt x="4097" y="325013"/>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1" name="Freeform: Shape 249">
            <a:extLst>
              <a:ext uri="{FF2B5EF4-FFF2-40B4-BE49-F238E27FC236}">
                <a16:creationId xmlns:a16="http://schemas.microsoft.com/office/drawing/2014/main" id="{3530E3ED-AF91-BD4B-BFB7-2791D57E19DC}"/>
              </a:ext>
            </a:extLst>
          </p:cNvPr>
          <p:cNvSpPr/>
          <p:nvPr/>
        </p:nvSpPr>
        <p:spPr>
          <a:xfrm>
            <a:off x="1688453" y="4488977"/>
            <a:ext cx="84667" cy="84667"/>
          </a:xfrm>
          <a:custGeom>
            <a:avLst/>
            <a:gdLst>
              <a:gd name="connsiteX0" fmla="*/ 4097 w 84667"/>
              <a:gd name="connsiteY0" fmla="*/ 80844 h 84667"/>
              <a:gd name="connsiteX1" fmla="*/ 80844 w 84667"/>
              <a:gd name="connsiteY1" fmla="*/ 80844 h 84667"/>
              <a:gd name="connsiteX2" fmla="*/ 4097 w 84667"/>
              <a:gd name="connsiteY2" fmla="*/ 4097 h 84667"/>
            </a:gdLst>
            <a:ahLst/>
            <a:cxnLst>
              <a:cxn ang="0">
                <a:pos x="connsiteX0" y="connsiteY0"/>
              </a:cxn>
              <a:cxn ang="0">
                <a:pos x="connsiteX1" y="connsiteY1"/>
              </a:cxn>
              <a:cxn ang="0">
                <a:pos x="connsiteX2" y="connsiteY2"/>
              </a:cxn>
            </a:cxnLst>
            <a:rect l="l" t="t" r="r" b="b"/>
            <a:pathLst>
              <a:path w="84667" h="84667">
                <a:moveTo>
                  <a:pt x="4097" y="80844"/>
                </a:moveTo>
                <a:lnTo>
                  <a:pt x="80844" y="80844"/>
                </a:lnTo>
                <a:lnTo>
                  <a:pt x="4097" y="4097"/>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2" name="Freeform: Shape 250">
            <a:extLst>
              <a:ext uri="{FF2B5EF4-FFF2-40B4-BE49-F238E27FC236}">
                <a16:creationId xmlns:a16="http://schemas.microsoft.com/office/drawing/2014/main" id="{CFB82F8B-1D36-AC4C-A49C-51050B647B97}"/>
              </a:ext>
            </a:extLst>
          </p:cNvPr>
          <p:cNvSpPr/>
          <p:nvPr/>
        </p:nvSpPr>
        <p:spPr>
          <a:xfrm>
            <a:off x="1569099" y="4627722"/>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3" name="Freeform: Shape 251">
            <a:extLst>
              <a:ext uri="{FF2B5EF4-FFF2-40B4-BE49-F238E27FC236}">
                <a16:creationId xmlns:a16="http://schemas.microsoft.com/office/drawing/2014/main" id="{D1738C58-2508-884C-8736-8DD168483E13}"/>
              </a:ext>
            </a:extLst>
          </p:cNvPr>
          <p:cNvSpPr/>
          <p:nvPr/>
        </p:nvSpPr>
        <p:spPr>
          <a:xfrm>
            <a:off x="1569099" y="4672514"/>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4" name="Freeform: Shape 252">
            <a:extLst>
              <a:ext uri="{FF2B5EF4-FFF2-40B4-BE49-F238E27FC236}">
                <a16:creationId xmlns:a16="http://schemas.microsoft.com/office/drawing/2014/main" id="{D50EC9D1-DD4A-294F-9142-0C60239623C7}"/>
              </a:ext>
            </a:extLst>
          </p:cNvPr>
          <p:cNvSpPr/>
          <p:nvPr/>
        </p:nvSpPr>
        <p:spPr>
          <a:xfrm>
            <a:off x="1569099" y="4717579"/>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5" name="Freeform: Shape 253">
            <a:extLst>
              <a:ext uri="{FF2B5EF4-FFF2-40B4-BE49-F238E27FC236}">
                <a16:creationId xmlns:a16="http://schemas.microsoft.com/office/drawing/2014/main" id="{28716FDB-ED80-D045-8DC4-3AFD90B6085F}"/>
              </a:ext>
            </a:extLst>
          </p:cNvPr>
          <p:cNvSpPr/>
          <p:nvPr/>
        </p:nvSpPr>
        <p:spPr>
          <a:xfrm>
            <a:off x="1569099" y="4762644"/>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6" name="Freeform: Shape 254">
            <a:extLst>
              <a:ext uri="{FF2B5EF4-FFF2-40B4-BE49-F238E27FC236}">
                <a16:creationId xmlns:a16="http://schemas.microsoft.com/office/drawing/2014/main" id="{059AA951-7FBC-1A49-A817-80204E07DDF1}"/>
              </a:ext>
            </a:extLst>
          </p:cNvPr>
          <p:cNvSpPr/>
          <p:nvPr/>
        </p:nvSpPr>
        <p:spPr>
          <a:xfrm>
            <a:off x="1569099" y="4582657"/>
            <a:ext cx="98323" cy="8194"/>
          </a:xfrm>
          <a:custGeom>
            <a:avLst/>
            <a:gdLst>
              <a:gd name="connsiteX0" fmla="*/ 4097 w 98323"/>
              <a:gd name="connsiteY0" fmla="*/ 4097 h 8193"/>
              <a:gd name="connsiteX1" fmla="*/ 96138 w 98323"/>
              <a:gd name="connsiteY1" fmla="*/ 4097 h 8193"/>
            </a:gdLst>
            <a:ahLst/>
            <a:cxnLst>
              <a:cxn ang="0">
                <a:pos x="connsiteX0" y="connsiteY0"/>
              </a:cxn>
              <a:cxn ang="0">
                <a:pos x="connsiteX1" y="connsiteY1"/>
              </a:cxn>
            </a:cxnLst>
            <a:rect l="l" t="t" r="r" b="b"/>
            <a:pathLst>
              <a:path w="98323" h="8193">
                <a:moveTo>
                  <a:pt x="4097" y="4097"/>
                </a:moveTo>
                <a:lnTo>
                  <a:pt x="96138"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7" name="Freeform 10">
            <a:extLst>
              <a:ext uri="{FF2B5EF4-FFF2-40B4-BE49-F238E27FC236}">
                <a16:creationId xmlns:a16="http://schemas.microsoft.com/office/drawing/2014/main" id="{E668E50B-2355-8044-BB76-9BABB696D14F}"/>
              </a:ext>
            </a:extLst>
          </p:cNvPr>
          <p:cNvSpPr>
            <a:spLocks/>
          </p:cNvSpPr>
          <p:nvPr/>
        </p:nvSpPr>
        <p:spPr bwMode="auto">
          <a:xfrm>
            <a:off x="1249839" y="4886716"/>
            <a:ext cx="835165" cy="153888"/>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Business Data </a:t>
            </a:r>
          </a:p>
        </p:txBody>
      </p:sp>
      <p:sp>
        <p:nvSpPr>
          <p:cNvPr id="298" name="Freeform: Shape 248">
            <a:extLst>
              <a:ext uri="{FF2B5EF4-FFF2-40B4-BE49-F238E27FC236}">
                <a16:creationId xmlns:a16="http://schemas.microsoft.com/office/drawing/2014/main" id="{4558A38E-7649-CA40-A9EA-0FE06CE6E9AB}"/>
              </a:ext>
            </a:extLst>
          </p:cNvPr>
          <p:cNvSpPr/>
          <p:nvPr/>
        </p:nvSpPr>
        <p:spPr>
          <a:xfrm>
            <a:off x="2553776" y="4498536"/>
            <a:ext cx="237615" cy="335938"/>
          </a:xfrm>
          <a:custGeom>
            <a:avLst/>
            <a:gdLst>
              <a:gd name="connsiteX0" fmla="*/ 4097 w 237614"/>
              <a:gd name="connsiteY0" fmla="*/ 325013 h 335938"/>
              <a:gd name="connsiteX1" fmla="*/ 4097 w 237614"/>
              <a:gd name="connsiteY1" fmla="*/ 13110 h 335938"/>
              <a:gd name="connsiteX2" fmla="*/ 13110 w 237614"/>
              <a:gd name="connsiteY2" fmla="*/ 4097 h 335938"/>
              <a:gd name="connsiteX3" fmla="*/ 157317 w 237614"/>
              <a:gd name="connsiteY3" fmla="*/ 4097 h 335938"/>
              <a:gd name="connsiteX4" fmla="*/ 234064 w 237614"/>
              <a:gd name="connsiteY4" fmla="*/ 80844 h 335938"/>
              <a:gd name="connsiteX5" fmla="*/ 234064 w 237614"/>
              <a:gd name="connsiteY5" fmla="*/ 325013 h 335938"/>
              <a:gd name="connsiteX6" fmla="*/ 225051 w 237614"/>
              <a:gd name="connsiteY6" fmla="*/ 334026 h 335938"/>
              <a:gd name="connsiteX7" fmla="*/ 13110 w 237614"/>
              <a:gd name="connsiteY7" fmla="*/ 334026 h 335938"/>
              <a:gd name="connsiteX8" fmla="*/ 4097 w 237614"/>
              <a:gd name="connsiteY8" fmla="*/ 325013 h 33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335938">
                <a:moveTo>
                  <a:pt x="4097" y="325013"/>
                </a:moveTo>
                <a:lnTo>
                  <a:pt x="4097" y="13110"/>
                </a:lnTo>
                <a:cubicBezTo>
                  <a:pt x="4097" y="8194"/>
                  <a:pt x="8194" y="4097"/>
                  <a:pt x="13110" y="4097"/>
                </a:cubicBezTo>
                <a:lnTo>
                  <a:pt x="157317" y="4097"/>
                </a:lnTo>
                <a:lnTo>
                  <a:pt x="234064" y="80844"/>
                </a:lnTo>
                <a:lnTo>
                  <a:pt x="234064" y="325013"/>
                </a:lnTo>
                <a:cubicBezTo>
                  <a:pt x="234064" y="329930"/>
                  <a:pt x="229967" y="334026"/>
                  <a:pt x="225051" y="334026"/>
                </a:cubicBezTo>
                <a:lnTo>
                  <a:pt x="13110" y="334026"/>
                </a:lnTo>
                <a:cubicBezTo>
                  <a:pt x="8194" y="334026"/>
                  <a:pt x="4097" y="329930"/>
                  <a:pt x="4097" y="325013"/>
                </a:cubicBez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99" name="Freeform: Shape 249">
            <a:extLst>
              <a:ext uri="{FF2B5EF4-FFF2-40B4-BE49-F238E27FC236}">
                <a16:creationId xmlns:a16="http://schemas.microsoft.com/office/drawing/2014/main" id="{7A2BBDBF-BAB7-DA4A-9760-81810AC87090}"/>
              </a:ext>
            </a:extLst>
          </p:cNvPr>
          <p:cNvSpPr/>
          <p:nvPr/>
        </p:nvSpPr>
        <p:spPr>
          <a:xfrm>
            <a:off x="2706997" y="4498536"/>
            <a:ext cx="84667" cy="84667"/>
          </a:xfrm>
          <a:custGeom>
            <a:avLst/>
            <a:gdLst>
              <a:gd name="connsiteX0" fmla="*/ 4097 w 84667"/>
              <a:gd name="connsiteY0" fmla="*/ 80844 h 84667"/>
              <a:gd name="connsiteX1" fmla="*/ 80844 w 84667"/>
              <a:gd name="connsiteY1" fmla="*/ 80844 h 84667"/>
              <a:gd name="connsiteX2" fmla="*/ 4097 w 84667"/>
              <a:gd name="connsiteY2" fmla="*/ 4097 h 84667"/>
            </a:gdLst>
            <a:ahLst/>
            <a:cxnLst>
              <a:cxn ang="0">
                <a:pos x="connsiteX0" y="connsiteY0"/>
              </a:cxn>
              <a:cxn ang="0">
                <a:pos x="connsiteX1" y="connsiteY1"/>
              </a:cxn>
              <a:cxn ang="0">
                <a:pos x="connsiteX2" y="connsiteY2"/>
              </a:cxn>
            </a:cxnLst>
            <a:rect l="l" t="t" r="r" b="b"/>
            <a:pathLst>
              <a:path w="84667" h="84667">
                <a:moveTo>
                  <a:pt x="4097" y="80844"/>
                </a:moveTo>
                <a:lnTo>
                  <a:pt x="80844" y="80844"/>
                </a:lnTo>
                <a:lnTo>
                  <a:pt x="4097" y="4097"/>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00" name="Freeform: Shape 250">
            <a:extLst>
              <a:ext uri="{FF2B5EF4-FFF2-40B4-BE49-F238E27FC236}">
                <a16:creationId xmlns:a16="http://schemas.microsoft.com/office/drawing/2014/main" id="{1BC94C51-04BE-AB42-80CA-5D3028A7A9A6}"/>
              </a:ext>
            </a:extLst>
          </p:cNvPr>
          <p:cNvSpPr/>
          <p:nvPr/>
        </p:nvSpPr>
        <p:spPr>
          <a:xfrm>
            <a:off x="2587643" y="4637281"/>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01" name="Freeform: Shape 251">
            <a:extLst>
              <a:ext uri="{FF2B5EF4-FFF2-40B4-BE49-F238E27FC236}">
                <a16:creationId xmlns:a16="http://schemas.microsoft.com/office/drawing/2014/main" id="{57355A1C-92D3-144D-BF4B-5E392903E842}"/>
              </a:ext>
            </a:extLst>
          </p:cNvPr>
          <p:cNvSpPr/>
          <p:nvPr/>
        </p:nvSpPr>
        <p:spPr>
          <a:xfrm>
            <a:off x="2587643" y="4682073"/>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02" name="Freeform: Shape 252">
            <a:extLst>
              <a:ext uri="{FF2B5EF4-FFF2-40B4-BE49-F238E27FC236}">
                <a16:creationId xmlns:a16="http://schemas.microsoft.com/office/drawing/2014/main" id="{756E64A3-88B7-924B-A0CA-18294C26D7CB}"/>
              </a:ext>
            </a:extLst>
          </p:cNvPr>
          <p:cNvSpPr/>
          <p:nvPr/>
        </p:nvSpPr>
        <p:spPr>
          <a:xfrm>
            <a:off x="2587643" y="4727138"/>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03" name="Freeform: Shape 253">
            <a:extLst>
              <a:ext uri="{FF2B5EF4-FFF2-40B4-BE49-F238E27FC236}">
                <a16:creationId xmlns:a16="http://schemas.microsoft.com/office/drawing/2014/main" id="{EB6199BB-9489-374E-8779-2AD6CB6BA9A9}"/>
              </a:ext>
            </a:extLst>
          </p:cNvPr>
          <p:cNvSpPr/>
          <p:nvPr/>
        </p:nvSpPr>
        <p:spPr>
          <a:xfrm>
            <a:off x="2587643" y="4772203"/>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04" name="Freeform: Shape 254">
            <a:extLst>
              <a:ext uri="{FF2B5EF4-FFF2-40B4-BE49-F238E27FC236}">
                <a16:creationId xmlns:a16="http://schemas.microsoft.com/office/drawing/2014/main" id="{36BC9383-F46F-7B4E-B10B-2A93D30F22F0}"/>
              </a:ext>
            </a:extLst>
          </p:cNvPr>
          <p:cNvSpPr/>
          <p:nvPr/>
        </p:nvSpPr>
        <p:spPr>
          <a:xfrm>
            <a:off x="2587643" y="4592216"/>
            <a:ext cx="98323" cy="8194"/>
          </a:xfrm>
          <a:custGeom>
            <a:avLst/>
            <a:gdLst>
              <a:gd name="connsiteX0" fmla="*/ 4097 w 98323"/>
              <a:gd name="connsiteY0" fmla="*/ 4097 h 8193"/>
              <a:gd name="connsiteX1" fmla="*/ 96138 w 98323"/>
              <a:gd name="connsiteY1" fmla="*/ 4097 h 8193"/>
            </a:gdLst>
            <a:ahLst/>
            <a:cxnLst>
              <a:cxn ang="0">
                <a:pos x="connsiteX0" y="connsiteY0"/>
              </a:cxn>
              <a:cxn ang="0">
                <a:pos x="connsiteX1" y="connsiteY1"/>
              </a:cxn>
            </a:cxnLst>
            <a:rect l="l" t="t" r="r" b="b"/>
            <a:pathLst>
              <a:path w="98323" h="8193">
                <a:moveTo>
                  <a:pt x="4097" y="4097"/>
                </a:moveTo>
                <a:lnTo>
                  <a:pt x="96138" y="4097"/>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05" name="Freeform 10">
            <a:extLst>
              <a:ext uri="{FF2B5EF4-FFF2-40B4-BE49-F238E27FC236}">
                <a16:creationId xmlns:a16="http://schemas.microsoft.com/office/drawing/2014/main" id="{A7EF14C5-3FF0-F04F-B7F1-45A1E2AC437D}"/>
              </a:ext>
            </a:extLst>
          </p:cNvPr>
          <p:cNvSpPr>
            <a:spLocks/>
          </p:cNvSpPr>
          <p:nvPr/>
        </p:nvSpPr>
        <p:spPr bwMode="auto">
          <a:xfrm>
            <a:off x="2527239" y="4893218"/>
            <a:ext cx="290144" cy="153888"/>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cs typeface="+mn-cs"/>
              </a:rPr>
              <a:t>ITSM</a:t>
            </a:r>
          </a:p>
        </p:txBody>
      </p:sp>
      <p:cxnSp>
        <p:nvCxnSpPr>
          <p:cNvPr id="307" name="Straight Connector 306">
            <a:extLst>
              <a:ext uri="{FF2B5EF4-FFF2-40B4-BE49-F238E27FC236}">
                <a16:creationId xmlns:a16="http://schemas.microsoft.com/office/drawing/2014/main" id="{FA0D29A7-6131-ED46-9E28-2A60EF813143}"/>
              </a:ext>
            </a:extLst>
          </p:cNvPr>
          <p:cNvCxnSpPr>
            <a:cxnSpLocks/>
          </p:cNvCxnSpPr>
          <p:nvPr/>
        </p:nvCxnSpPr>
        <p:spPr>
          <a:xfrm flipV="1">
            <a:off x="5256093" y="3003349"/>
            <a:ext cx="3" cy="2548954"/>
          </a:xfrm>
          <a:prstGeom prst="line">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E8F4F10-1240-8441-93A5-6884EFF4250F}"/>
              </a:ext>
            </a:extLst>
          </p:cNvPr>
          <p:cNvSpPr/>
          <p:nvPr/>
        </p:nvSpPr>
        <p:spPr>
          <a:xfrm>
            <a:off x="256478" y="5552303"/>
            <a:ext cx="14050537" cy="2007857"/>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8" name="Freeform 10">
            <a:extLst>
              <a:ext uri="{FF2B5EF4-FFF2-40B4-BE49-F238E27FC236}">
                <a16:creationId xmlns:a16="http://schemas.microsoft.com/office/drawing/2014/main" id="{8A0CB923-0709-F744-80FC-C33632D35DE8}"/>
              </a:ext>
            </a:extLst>
          </p:cNvPr>
          <p:cNvSpPr>
            <a:spLocks/>
          </p:cNvSpPr>
          <p:nvPr/>
        </p:nvSpPr>
        <p:spPr bwMode="auto">
          <a:xfrm>
            <a:off x="3397418" y="5083655"/>
            <a:ext cx="3717364" cy="307777"/>
          </a:xfrm>
          <a:prstGeom prst="rect">
            <a:avLst/>
          </a:prstGeom>
          <a:solidFill>
            <a:schemeClr val="bg2"/>
          </a:solid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a:ea typeface="+mn-ea"/>
                <a:cs typeface="+mn-cs"/>
              </a:rPr>
              <a:t>Tooling &amp; Prescriptive Guidance</a:t>
            </a:r>
          </a:p>
        </p:txBody>
      </p:sp>
      <p:sp>
        <p:nvSpPr>
          <p:cNvPr id="309" name="Freeform 10">
            <a:extLst>
              <a:ext uri="{FF2B5EF4-FFF2-40B4-BE49-F238E27FC236}">
                <a16:creationId xmlns:a16="http://schemas.microsoft.com/office/drawing/2014/main" id="{D631203B-04FF-774F-9360-5C6343866ED1}"/>
              </a:ext>
            </a:extLst>
          </p:cNvPr>
          <p:cNvSpPr>
            <a:spLocks/>
          </p:cNvSpPr>
          <p:nvPr/>
        </p:nvSpPr>
        <p:spPr bwMode="auto">
          <a:xfrm>
            <a:off x="8131406" y="4254122"/>
            <a:ext cx="2595262" cy="184666"/>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Business and Technical Requirements</a:t>
            </a:r>
          </a:p>
        </p:txBody>
      </p:sp>
      <p:sp>
        <p:nvSpPr>
          <p:cNvPr id="310" name="Oval 309">
            <a:extLst>
              <a:ext uri="{FF2B5EF4-FFF2-40B4-BE49-F238E27FC236}">
                <a16:creationId xmlns:a16="http://schemas.microsoft.com/office/drawing/2014/main" id="{4E7EBCEC-2A35-9A48-9B54-5008E9BFD217}"/>
              </a:ext>
            </a:extLst>
          </p:cNvPr>
          <p:cNvSpPr>
            <a:spLocks noChangeAspect="1"/>
          </p:cNvSpPr>
          <p:nvPr/>
        </p:nvSpPr>
        <p:spPr bwMode="auto">
          <a:xfrm>
            <a:off x="11350564" y="4543751"/>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rPr>
              <a:t>Wave Plan</a:t>
            </a:r>
          </a:p>
        </p:txBody>
      </p:sp>
      <p:cxnSp>
        <p:nvCxnSpPr>
          <p:cNvPr id="312" name="Straight Arrow Connector 311">
            <a:extLst>
              <a:ext uri="{FF2B5EF4-FFF2-40B4-BE49-F238E27FC236}">
                <a16:creationId xmlns:a16="http://schemas.microsoft.com/office/drawing/2014/main" id="{10626E3F-AE61-AC44-8E3A-4CBB63FBACA8}"/>
              </a:ext>
            </a:extLst>
          </p:cNvPr>
          <p:cNvCxnSpPr>
            <a:cxnSpLocks/>
          </p:cNvCxnSpPr>
          <p:nvPr/>
        </p:nvCxnSpPr>
        <p:spPr>
          <a:xfrm>
            <a:off x="8838312" y="2853160"/>
            <a:ext cx="2170654" cy="0"/>
          </a:xfrm>
          <a:prstGeom prst="straightConnector1">
            <a:avLst/>
          </a:prstGeom>
          <a:ln w="38100">
            <a:solidFill>
              <a:schemeClr val="accent1"/>
            </a:solidFill>
            <a:prstDash val="solid"/>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0F78AA53-8164-0944-A2D6-7B53DA759AAF}"/>
              </a:ext>
            </a:extLst>
          </p:cNvPr>
          <p:cNvCxnSpPr>
            <a:cxnSpLocks/>
          </p:cNvCxnSpPr>
          <p:nvPr/>
        </p:nvCxnSpPr>
        <p:spPr>
          <a:xfrm>
            <a:off x="8854669" y="3420272"/>
            <a:ext cx="2170654" cy="0"/>
          </a:xfrm>
          <a:prstGeom prst="straightConnector1">
            <a:avLst/>
          </a:prstGeom>
          <a:ln w="38100">
            <a:solidFill>
              <a:schemeClr val="accent1"/>
            </a:solidFill>
            <a:prstDash val="solid"/>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314" name="Freeform 10">
            <a:extLst>
              <a:ext uri="{FF2B5EF4-FFF2-40B4-BE49-F238E27FC236}">
                <a16:creationId xmlns:a16="http://schemas.microsoft.com/office/drawing/2014/main" id="{0D9AA436-776F-0843-815F-0D41C0F6BA3F}"/>
              </a:ext>
            </a:extLst>
          </p:cNvPr>
          <p:cNvSpPr>
            <a:spLocks/>
          </p:cNvSpPr>
          <p:nvPr/>
        </p:nvSpPr>
        <p:spPr bwMode="auto">
          <a:xfrm>
            <a:off x="1808383" y="1358656"/>
            <a:ext cx="1490793" cy="184666"/>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Identify Data Sources</a:t>
            </a:r>
          </a:p>
        </p:txBody>
      </p:sp>
      <p:sp>
        <p:nvSpPr>
          <p:cNvPr id="315" name="Freeform 10">
            <a:extLst>
              <a:ext uri="{FF2B5EF4-FFF2-40B4-BE49-F238E27FC236}">
                <a16:creationId xmlns:a16="http://schemas.microsoft.com/office/drawing/2014/main" id="{41DC5F02-7505-4649-B1F7-5B5EDB4DA6AA}"/>
              </a:ext>
            </a:extLst>
          </p:cNvPr>
          <p:cNvSpPr>
            <a:spLocks/>
          </p:cNvSpPr>
          <p:nvPr/>
        </p:nvSpPr>
        <p:spPr bwMode="auto">
          <a:xfrm>
            <a:off x="6895567" y="1365402"/>
            <a:ext cx="3028072" cy="36933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Validate Scope and Rationalize Information</a:t>
            </a:r>
          </a:p>
          <a:p>
            <a:pPr marL="0" marR="0" lvl="0" indent="0" algn="ctr" defTabSz="73152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Amazon Ember"/>
              </a:rPr>
              <a:t>-Establish Single Source of Truth-</a:t>
            </a:r>
            <a:endParaRPr kumimoji="0" lang="en-US" sz="12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16" name="Freeform 10">
            <a:extLst>
              <a:ext uri="{FF2B5EF4-FFF2-40B4-BE49-F238E27FC236}">
                <a16:creationId xmlns:a16="http://schemas.microsoft.com/office/drawing/2014/main" id="{C7C4E05F-28BA-5044-82D9-404A51036A70}"/>
              </a:ext>
            </a:extLst>
          </p:cNvPr>
          <p:cNvSpPr>
            <a:spLocks/>
          </p:cNvSpPr>
          <p:nvPr/>
        </p:nvSpPr>
        <p:spPr bwMode="auto">
          <a:xfrm>
            <a:off x="11916017" y="1373298"/>
            <a:ext cx="1199047" cy="184666"/>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Analyze and Plan</a:t>
            </a:r>
          </a:p>
        </p:txBody>
      </p:sp>
      <p:pic>
        <p:nvPicPr>
          <p:cNvPr id="177" name="Picture 176">
            <a:extLst>
              <a:ext uri="{FF2B5EF4-FFF2-40B4-BE49-F238E27FC236}">
                <a16:creationId xmlns:a16="http://schemas.microsoft.com/office/drawing/2014/main" id="{4ABFB20F-6C50-F045-8492-673408C9D0C5}"/>
              </a:ext>
            </a:extLst>
          </p:cNvPr>
          <p:cNvPicPr>
            <a:picLocks noChangeAspect="1"/>
          </p:cNvPicPr>
          <p:nvPr/>
        </p:nvPicPr>
        <p:blipFill>
          <a:blip r:embed="rId9"/>
          <a:stretch>
            <a:fillRect/>
          </a:stretch>
        </p:blipFill>
        <p:spPr>
          <a:xfrm>
            <a:off x="11081985" y="5647227"/>
            <a:ext cx="537159" cy="531202"/>
          </a:xfrm>
          <a:prstGeom prst="rect">
            <a:avLst/>
          </a:prstGeom>
          <a:ln w="19050">
            <a:noFill/>
          </a:ln>
          <a:effectLst>
            <a:outerShdw blurRad="63500" sx="102000" sy="102000" algn="ctr" rotWithShape="0">
              <a:prstClr val="black">
                <a:alpha val="40000"/>
              </a:prstClr>
            </a:outerShdw>
          </a:effectLst>
        </p:spPr>
      </p:pic>
      <p:sp>
        <p:nvSpPr>
          <p:cNvPr id="178" name="TextBox 177">
            <a:extLst>
              <a:ext uri="{FF2B5EF4-FFF2-40B4-BE49-F238E27FC236}">
                <a16:creationId xmlns:a16="http://schemas.microsoft.com/office/drawing/2014/main" id="{E6B24426-425E-144A-8DFA-3F034DB602C1}"/>
              </a:ext>
            </a:extLst>
          </p:cNvPr>
          <p:cNvSpPr txBox="1"/>
          <p:nvPr/>
        </p:nvSpPr>
        <p:spPr>
          <a:xfrm>
            <a:off x="10687749" y="6218951"/>
            <a:ext cx="1341714" cy="221599"/>
          </a:xfrm>
          <a:prstGeom prst="rect">
            <a:avLst/>
          </a:prstGeom>
          <a:noFill/>
        </p:spPr>
        <p:txBody>
          <a:bodyPr wrap="none" lIns="0" tIns="0" rIns="0" bIns="0" rtlCol="0">
            <a:spAutoFit/>
          </a:bodyPr>
          <a:lstStyle/>
          <a:p>
            <a:pPr marL="0" marR="0" lvl="0" indent="0" algn="l" defTabSz="731520" rtl="0" eaLnBrk="1" fontAlgn="auto" latinLnBrk="0" hangingPunct="1">
              <a:lnSpc>
                <a:spcPct val="9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Migration Hub</a:t>
            </a:r>
          </a:p>
        </p:txBody>
      </p:sp>
      <p:pic>
        <p:nvPicPr>
          <p:cNvPr id="5" name="Picture 4">
            <a:extLst>
              <a:ext uri="{FF2B5EF4-FFF2-40B4-BE49-F238E27FC236}">
                <a16:creationId xmlns:a16="http://schemas.microsoft.com/office/drawing/2014/main" id="{9F7DBEEE-667F-FF40-93AD-97E11B674BDF}"/>
              </a:ext>
            </a:extLst>
          </p:cNvPr>
          <p:cNvPicPr>
            <a:picLocks noChangeAspect="1"/>
          </p:cNvPicPr>
          <p:nvPr/>
        </p:nvPicPr>
        <p:blipFill>
          <a:blip r:embed="rId10"/>
          <a:stretch>
            <a:fillRect/>
          </a:stretch>
        </p:blipFill>
        <p:spPr>
          <a:xfrm>
            <a:off x="8847820" y="6881413"/>
            <a:ext cx="1680057" cy="312011"/>
          </a:xfrm>
          <a:prstGeom prst="rect">
            <a:avLst/>
          </a:prstGeom>
          <a:solidFill>
            <a:schemeClr val="tx2"/>
          </a:solidFill>
        </p:spPr>
      </p:pic>
      <p:pic>
        <p:nvPicPr>
          <p:cNvPr id="6" name="Picture 5">
            <a:extLst>
              <a:ext uri="{FF2B5EF4-FFF2-40B4-BE49-F238E27FC236}">
                <a16:creationId xmlns:a16="http://schemas.microsoft.com/office/drawing/2014/main" id="{8C06AB20-5290-5649-895B-6135A54B5839}"/>
              </a:ext>
            </a:extLst>
          </p:cNvPr>
          <p:cNvPicPr>
            <a:picLocks noChangeAspect="1"/>
          </p:cNvPicPr>
          <p:nvPr/>
        </p:nvPicPr>
        <p:blipFill>
          <a:blip r:embed="rId11"/>
          <a:stretch>
            <a:fillRect/>
          </a:stretch>
        </p:blipFill>
        <p:spPr>
          <a:xfrm>
            <a:off x="4725371" y="6870072"/>
            <a:ext cx="1749809" cy="302766"/>
          </a:xfrm>
          <a:prstGeom prst="rect">
            <a:avLst/>
          </a:prstGeom>
        </p:spPr>
      </p:pic>
      <p:sp>
        <p:nvSpPr>
          <p:cNvPr id="180" name="Oval 179">
            <a:extLst>
              <a:ext uri="{FF2B5EF4-FFF2-40B4-BE49-F238E27FC236}">
                <a16:creationId xmlns:a16="http://schemas.microsoft.com/office/drawing/2014/main" id="{CB3D766E-E101-5E48-BBFB-C103ACF0A8C5}"/>
              </a:ext>
            </a:extLst>
          </p:cNvPr>
          <p:cNvSpPr>
            <a:spLocks noChangeAspect="1"/>
          </p:cNvSpPr>
          <p:nvPr/>
        </p:nvSpPr>
        <p:spPr bwMode="auto">
          <a:xfrm>
            <a:off x="11341294" y="1850484"/>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rPr>
              <a:t>Business Alignment</a:t>
            </a:r>
            <a:endParaRPr kumimoji="0" lang="en-US" sz="24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endParaRPr>
          </a:p>
        </p:txBody>
      </p:sp>
      <p:sp>
        <p:nvSpPr>
          <p:cNvPr id="179" name="Oval 178">
            <a:extLst>
              <a:ext uri="{FF2B5EF4-FFF2-40B4-BE49-F238E27FC236}">
                <a16:creationId xmlns:a16="http://schemas.microsoft.com/office/drawing/2014/main" id="{A1187815-1429-2D44-AC45-F8CF54EBB984}"/>
              </a:ext>
            </a:extLst>
          </p:cNvPr>
          <p:cNvSpPr>
            <a:spLocks noChangeAspect="1"/>
          </p:cNvSpPr>
          <p:nvPr/>
        </p:nvSpPr>
        <p:spPr bwMode="auto">
          <a:xfrm>
            <a:off x="11350654" y="3393667"/>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0" rIns="0" bIns="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2000" dirty="0">
                <a:solidFill>
                  <a:srgbClr val="FFFFFF"/>
                </a:solidFill>
                <a:ea typeface="Segoe UI" pitchFamily="34" charset="0"/>
                <a:cs typeface="Segoe UI" pitchFamily="34" charset="0"/>
              </a:rPr>
              <a:t>Target Architecture </a:t>
            </a:r>
            <a:endParaRPr lang="en-US" sz="2400" dirty="0">
              <a:solidFill>
                <a:srgbClr val="FFFFFF"/>
              </a:solidFill>
              <a:ea typeface="Segoe UI" pitchFamily="34" charset="0"/>
              <a:cs typeface="Segoe UI" pitchFamily="34" charset="0"/>
            </a:endParaRPr>
          </a:p>
        </p:txBody>
      </p:sp>
      <p:sp>
        <p:nvSpPr>
          <p:cNvPr id="181" name="Oval 180">
            <a:extLst>
              <a:ext uri="{FF2B5EF4-FFF2-40B4-BE49-F238E27FC236}">
                <a16:creationId xmlns:a16="http://schemas.microsoft.com/office/drawing/2014/main" id="{EED11253-BDB8-DC42-8A66-D021FFB93650}"/>
              </a:ext>
            </a:extLst>
          </p:cNvPr>
          <p:cNvSpPr>
            <a:spLocks noChangeAspect="1"/>
          </p:cNvSpPr>
          <p:nvPr/>
        </p:nvSpPr>
        <p:spPr bwMode="auto">
          <a:xfrm>
            <a:off x="11346672" y="3782594"/>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FFFFFF"/>
                </a:solidFill>
                <a:ea typeface="Segoe UI" pitchFamily="34" charset="0"/>
                <a:cs typeface="Segoe UI" pitchFamily="34" charset="0"/>
              </a:rPr>
              <a:t>Migration Strategy</a:t>
            </a:r>
            <a:endParaRPr lang="en-US" sz="2400" dirty="0">
              <a:solidFill>
                <a:srgbClr val="FFFFFF"/>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14064673-2840-FF41-92D1-1E59A8E33C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32850" y="6827717"/>
            <a:ext cx="1257300" cy="406400"/>
          </a:xfrm>
          <a:prstGeom prst="rect">
            <a:avLst/>
          </a:prstGeom>
        </p:spPr>
      </p:pic>
    </p:spTree>
    <p:extLst>
      <p:ext uri="{BB962C8B-B14F-4D97-AF65-F5344CB8AC3E}">
        <p14:creationId xmlns:p14="http://schemas.microsoft.com/office/powerpoint/2010/main" val="765862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nodeType="withEffect">
                                  <p:stCondLst>
                                    <p:cond delay="200"/>
                                  </p:stCondLst>
                                  <p:childTnLst>
                                    <p:animMotion origin="layout" path="M 1.38778E-17 -3.7037E-6 L 1.38778E-17 0.01505 " pathEditMode="relative" rAng="0" ptsTypes="AA">
                                      <p:cBhvr>
                                        <p:cTn id="9" dur="500" spd="-100000" fill="hold"/>
                                        <p:tgtEl>
                                          <p:spTgt spid="3"/>
                                        </p:tgtEl>
                                        <p:attrNameLst>
                                          <p:attrName>ppt_x</p:attrName>
                                          <p:attrName>ppt_y</p:attrName>
                                        </p:attrNameLst>
                                      </p:cBhvr>
                                      <p:rCtr x="0" y="741"/>
                                    </p:animMotion>
                                  </p:childTnLst>
                                </p:cTn>
                              </p:par>
                            </p:childTnLst>
                          </p:cTn>
                        </p:par>
                        <p:par>
                          <p:cTn id="10" fill="hold">
                            <p:stCondLst>
                              <p:cond delay="7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35" presetClass="path" presetSubtype="0" decel="100000" fill="hold" nodeType="withEffect">
                                  <p:stCondLst>
                                    <p:cond delay="0"/>
                                  </p:stCondLst>
                                  <p:childTnLst>
                                    <p:animMotion origin="layout" path="M 1.38778E-17 -3.7037E-6 L 1.38778E-17 0.01505 " pathEditMode="relative" rAng="0" ptsTypes="AA">
                                      <p:cBhvr>
                                        <p:cTn id="15" dur="500" spd="-100000" fill="hold"/>
                                        <p:tgtEl>
                                          <p:spTgt spid="4"/>
                                        </p:tgtEl>
                                        <p:attrNameLst>
                                          <p:attrName>ppt_x</p:attrName>
                                          <p:attrName>ppt_y</p:attrName>
                                        </p:attrNameLst>
                                      </p:cBhvr>
                                      <p:rCtr x="0"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679C5ED-85F8-0748-85A9-59604FD684D8}"/>
              </a:ext>
            </a:extLst>
          </p:cNvPr>
          <p:cNvSpPr/>
          <p:nvPr/>
        </p:nvSpPr>
        <p:spPr>
          <a:xfrm>
            <a:off x="559795" y="1572321"/>
            <a:ext cx="4290989" cy="4797617"/>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ADC774-62ED-534D-80FC-1309BD1D146F}"/>
              </a:ext>
            </a:extLst>
          </p:cNvPr>
          <p:cNvSpPr>
            <a:spLocks noGrp="1"/>
          </p:cNvSpPr>
          <p:nvPr>
            <p:ph type="title"/>
          </p:nvPr>
        </p:nvSpPr>
        <p:spPr>
          <a:xfrm>
            <a:off x="548640" y="279339"/>
            <a:ext cx="13511460" cy="873186"/>
          </a:xfrm>
        </p:spPr>
        <p:txBody>
          <a:bodyPr anchor="ctr"/>
          <a:lstStyle/>
          <a:p>
            <a:r>
              <a:rPr lang="en-US" dirty="0"/>
              <a:t>Portfolio Assessment Questions</a:t>
            </a:r>
          </a:p>
        </p:txBody>
      </p:sp>
      <p:sp>
        <p:nvSpPr>
          <p:cNvPr id="7" name="Rounded Rectangle 6">
            <a:extLst>
              <a:ext uri="{FF2B5EF4-FFF2-40B4-BE49-F238E27FC236}">
                <a16:creationId xmlns:a16="http://schemas.microsoft.com/office/drawing/2014/main" id="{054DCFA1-40F0-D041-983F-7A7D18C48187}"/>
              </a:ext>
            </a:extLst>
          </p:cNvPr>
          <p:cNvSpPr/>
          <p:nvPr/>
        </p:nvSpPr>
        <p:spPr>
          <a:xfrm>
            <a:off x="5131797" y="1572322"/>
            <a:ext cx="4290989" cy="4783772"/>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706E74B8-3CE0-DB4B-8A28-9276D51AC4C9}"/>
              </a:ext>
            </a:extLst>
          </p:cNvPr>
          <p:cNvSpPr/>
          <p:nvPr/>
        </p:nvSpPr>
        <p:spPr>
          <a:xfrm>
            <a:off x="9703799" y="1572321"/>
            <a:ext cx="4290989" cy="4783771"/>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9B54571-D39F-1D45-B929-4995A9C528AF}"/>
              </a:ext>
            </a:extLst>
          </p:cNvPr>
          <p:cNvSpPr txBox="1"/>
          <p:nvPr/>
        </p:nvSpPr>
        <p:spPr>
          <a:xfrm>
            <a:off x="1487008" y="1757815"/>
            <a:ext cx="2436564" cy="249299"/>
          </a:xfrm>
          <a:prstGeom prst="rect">
            <a:avLst/>
          </a:prstGeom>
          <a:noFill/>
        </p:spPr>
        <p:txBody>
          <a:bodyPr wrap="non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a:ea typeface="+mn-ea"/>
                <a:cs typeface="+mn-cs"/>
              </a:rPr>
              <a:t>Basic Application Data</a:t>
            </a:r>
          </a:p>
        </p:txBody>
      </p:sp>
      <p:sp>
        <p:nvSpPr>
          <p:cNvPr id="10" name="Freeform 10">
            <a:extLst>
              <a:ext uri="{FF2B5EF4-FFF2-40B4-BE49-F238E27FC236}">
                <a16:creationId xmlns:a16="http://schemas.microsoft.com/office/drawing/2014/main" id="{F71F6C37-D7AF-8844-BB2A-C6C785881CB1}"/>
              </a:ext>
            </a:extLst>
          </p:cNvPr>
          <p:cNvSpPr>
            <a:spLocks/>
          </p:cNvSpPr>
          <p:nvPr/>
        </p:nvSpPr>
        <p:spPr bwMode="auto">
          <a:xfrm>
            <a:off x="1031506" y="2050160"/>
            <a:ext cx="3706858" cy="1477328"/>
          </a:xfrm>
          <a:prstGeom prst="rect">
            <a:avLst/>
          </a:prstGeom>
          <a:noFill/>
          <a:ln w="19050">
            <a:noFill/>
            <a:round/>
            <a:headEnd/>
            <a:tailEnd/>
          </a:ln>
        </p:spPr>
        <p:txBody>
          <a:bodyPr vert="horz" wrap="square" lIns="0" tIns="0" rIns="0" bIns="0" numCol="1" anchor="ctr" anchorCtr="0" compatLnSpc="1">
            <a:prstTxWarp prst="textNoShape">
              <a:avLst/>
            </a:prstTxWarp>
            <a:spAutoFit/>
          </a:bodyPr>
          <a:lstStyle/>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What business function does this application support?</a:t>
            </a: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Amazon Ember"/>
              <a:ea typeface="+mn-ea"/>
              <a:cs typeface="+mn-cs"/>
            </a:endParaRP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What are the future plans for this application?</a:t>
            </a: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Amazon Ember"/>
              <a:ea typeface="+mn-ea"/>
              <a:cs typeface="+mn-cs"/>
            </a:endParaRP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Is it providing Business Value?</a:t>
            </a: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Amazon Ember"/>
              <a:ea typeface="+mn-ea"/>
              <a:cs typeface="+mn-cs"/>
            </a:endParaRP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FFFF"/>
                </a:solidFill>
                <a:latin typeface="Amazon Ember"/>
              </a:rPr>
              <a:t>Is it supportable in the cloud?</a:t>
            </a:r>
          </a:p>
        </p:txBody>
      </p:sp>
      <p:sp>
        <p:nvSpPr>
          <p:cNvPr id="11" name="TextBox 10">
            <a:extLst>
              <a:ext uri="{FF2B5EF4-FFF2-40B4-BE49-F238E27FC236}">
                <a16:creationId xmlns:a16="http://schemas.microsoft.com/office/drawing/2014/main" id="{FA468AAB-446E-B547-8797-9F8F7810943E}"/>
              </a:ext>
            </a:extLst>
          </p:cNvPr>
          <p:cNvSpPr txBox="1"/>
          <p:nvPr/>
        </p:nvSpPr>
        <p:spPr>
          <a:xfrm rot="16200000">
            <a:off x="-96421" y="3931804"/>
            <a:ext cx="1784143" cy="276999"/>
          </a:xfrm>
          <a:prstGeom prst="rect">
            <a:avLst/>
          </a:prstGeom>
          <a:noFill/>
        </p:spPr>
        <p:txBody>
          <a:bodyPr wrap="non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solidFill>
                  <a:schemeClr val="accent1">
                    <a:lumMod val="40000"/>
                    <a:lumOff val="60000"/>
                  </a:schemeClr>
                </a:solidFill>
                <a:effectLst/>
                <a:uLnTx/>
                <a:uFillTx/>
                <a:latin typeface="Amazon Ember"/>
                <a:ea typeface="+mn-ea"/>
                <a:cs typeface="+mn-cs"/>
              </a:rPr>
              <a:t>Portfolio Level</a:t>
            </a:r>
          </a:p>
        </p:txBody>
      </p:sp>
      <p:sp>
        <p:nvSpPr>
          <p:cNvPr id="12" name="TextBox 11">
            <a:extLst>
              <a:ext uri="{FF2B5EF4-FFF2-40B4-BE49-F238E27FC236}">
                <a16:creationId xmlns:a16="http://schemas.microsoft.com/office/drawing/2014/main" id="{2F938C21-0242-6C4E-B06B-95948AB97CFE}"/>
              </a:ext>
            </a:extLst>
          </p:cNvPr>
          <p:cNvSpPr txBox="1"/>
          <p:nvPr/>
        </p:nvSpPr>
        <p:spPr>
          <a:xfrm rot="16200000">
            <a:off x="3710992" y="3978857"/>
            <a:ext cx="3279744" cy="276999"/>
          </a:xfrm>
          <a:prstGeom prst="rect">
            <a:avLst/>
          </a:prstGeom>
          <a:noFill/>
        </p:spPr>
        <p:txBody>
          <a:bodyPr wrap="non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solidFill>
                  <a:schemeClr val="accent1">
                    <a:lumMod val="40000"/>
                    <a:lumOff val="60000"/>
                  </a:schemeClr>
                </a:solidFill>
                <a:effectLst/>
                <a:uLnTx/>
                <a:uFillTx/>
                <a:latin typeface="Amazon Ember"/>
                <a:ea typeface="+mn-ea"/>
                <a:cs typeface="+mn-cs"/>
              </a:rPr>
              <a:t>Detailed Architecture Level</a:t>
            </a:r>
          </a:p>
        </p:txBody>
      </p:sp>
      <p:sp>
        <p:nvSpPr>
          <p:cNvPr id="13" name="Freeform 10">
            <a:extLst>
              <a:ext uri="{FF2B5EF4-FFF2-40B4-BE49-F238E27FC236}">
                <a16:creationId xmlns:a16="http://schemas.microsoft.com/office/drawing/2014/main" id="{A66CC486-2596-F04F-9D6E-C2A942A59BDA}"/>
              </a:ext>
            </a:extLst>
          </p:cNvPr>
          <p:cNvSpPr>
            <a:spLocks/>
          </p:cNvSpPr>
          <p:nvPr/>
        </p:nvSpPr>
        <p:spPr bwMode="auto">
          <a:xfrm>
            <a:off x="1011988" y="4070304"/>
            <a:ext cx="3706858" cy="2215991"/>
          </a:xfrm>
          <a:prstGeom prst="rect">
            <a:avLst/>
          </a:prstGeom>
          <a:noFill/>
          <a:ln w="19050">
            <a:noFill/>
            <a:round/>
            <a:headEnd/>
            <a:tailEnd/>
          </a:ln>
        </p:spPr>
        <p:txBody>
          <a:bodyPr vert="horz" wrap="square" lIns="0" tIns="0" rIns="0" bIns="0" numCol="1" anchor="ctr" anchorCtr="0" compatLnSpc="1">
            <a:prstTxWarp prst="textNoShape">
              <a:avLst/>
            </a:prstTxWarp>
            <a:spAutoFit/>
          </a:bodyPr>
          <a:lstStyle/>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FFFF"/>
                </a:solidFill>
                <a:latin typeface="Amazon Ember"/>
              </a:rPr>
              <a:t>How does the current supporting infrastructure look like?</a:t>
            </a: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Amazon Ember"/>
              <a:ea typeface="+mn-ea"/>
              <a:cs typeface="+mn-cs"/>
            </a:endParaRP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FFFF"/>
                </a:solidFill>
                <a:latin typeface="Amazon Ember"/>
              </a:rPr>
              <a:t>Is the Application to Infrastructure mapping correct?</a:t>
            </a:r>
            <a:endParaRPr kumimoji="0" lang="en-US" sz="1200" b="0" i="0" u="none" strike="noStrike" kern="1200" cap="none" spc="0" normalizeH="0" baseline="0" noProof="0" dirty="0">
              <a:ln>
                <a:noFill/>
              </a:ln>
              <a:solidFill>
                <a:srgbClr val="FFFFFF"/>
              </a:solidFill>
              <a:effectLst/>
              <a:uLnTx/>
              <a:uFillTx/>
              <a:latin typeface="Amazon Ember"/>
              <a:ea typeface="+mn-ea"/>
              <a:cs typeface="+mn-cs"/>
            </a:endParaRP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solidFill>
              <a:effectLst/>
              <a:uLnTx/>
              <a:uFillTx/>
              <a:latin typeface="Amazon Ember"/>
              <a:ea typeface="+mn-ea"/>
              <a:cs typeface="+mn-cs"/>
            </a:endParaRP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Is this technology worthy of future investments?</a:t>
            </a: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FFFFFF"/>
              </a:solidFill>
              <a:latin typeface="Amazon Ember"/>
            </a:endParaRP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FFFF"/>
                </a:solidFill>
                <a:latin typeface="Amazon Ember"/>
              </a:rPr>
              <a:t>Is this something that could be bought as-a-service?</a:t>
            </a: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rgbClr val="FFFFFF"/>
              </a:solidFill>
              <a:latin typeface="Amazon Ember"/>
            </a:endParaRPr>
          </a:p>
          <a:p>
            <a:pPr marL="171450" marR="0" lvl="0" indent="-171450"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FFFFFF"/>
                </a:solidFill>
                <a:latin typeface="Amazon Ember"/>
              </a:rPr>
              <a:t>Does this contribute to innovation?</a:t>
            </a:r>
          </a:p>
        </p:txBody>
      </p:sp>
      <p:sp>
        <p:nvSpPr>
          <p:cNvPr id="14" name="TextBox 13">
            <a:extLst>
              <a:ext uri="{FF2B5EF4-FFF2-40B4-BE49-F238E27FC236}">
                <a16:creationId xmlns:a16="http://schemas.microsoft.com/office/drawing/2014/main" id="{9EDC9712-FBC9-574E-920D-5FF8111F4231}"/>
              </a:ext>
            </a:extLst>
          </p:cNvPr>
          <p:cNvSpPr txBox="1"/>
          <p:nvPr/>
        </p:nvSpPr>
        <p:spPr>
          <a:xfrm>
            <a:off x="1117188" y="3707212"/>
            <a:ext cx="3268523" cy="249299"/>
          </a:xfrm>
          <a:prstGeom prst="rect">
            <a:avLst/>
          </a:prstGeom>
          <a:noFill/>
        </p:spPr>
        <p:txBody>
          <a:bodyPr wrap="non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a:ea typeface="+mn-ea"/>
                <a:cs typeface="+mn-cs"/>
              </a:rPr>
              <a:t>High-level Infrastructure Data</a:t>
            </a:r>
          </a:p>
        </p:txBody>
      </p:sp>
      <p:sp>
        <p:nvSpPr>
          <p:cNvPr id="15" name="TextBox 14">
            <a:extLst>
              <a:ext uri="{FF2B5EF4-FFF2-40B4-BE49-F238E27FC236}">
                <a16:creationId xmlns:a16="http://schemas.microsoft.com/office/drawing/2014/main" id="{3E8F81AC-1A0A-A04E-84DE-0F48754B7189}"/>
              </a:ext>
            </a:extLst>
          </p:cNvPr>
          <p:cNvSpPr txBox="1"/>
          <p:nvPr/>
        </p:nvSpPr>
        <p:spPr>
          <a:xfrm>
            <a:off x="5504502" y="1757815"/>
            <a:ext cx="3691716" cy="249299"/>
          </a:xfrm>
          <a:prstGeom prst="rect">
            <a:avLst/>
          </a:prstGeom>
          <a:noFill/>
        </p:spPr>
        <p:txBody>
          <a:bodyPr wrap="non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a:ea typeface="+mn-ea"/>
                <a:cs typeface="+mn-cs"/>
              </a:rPr>
              <a:t>Application and Architecture Data</a:t>
            </a:r>
          </a:p>
        </p:txBody>
      </p:sp>
      <p:sp>
        <p:nvSpPr>
          <p:cNvPr id="16" name="Freeform 10">
            <a:extLst>
              <a:ext uri="{FF2B5EF4-FFF2-40B4-BE49-F238E27FC236}">
                <a16:creationId xmlns:a16="http://schemas.microsoft.com/office/drawing/2014/main" id="{DD1E2F85-3984-9644-8CD4-2D310C19FFE9}"/>
              </a:ext>
            </a:extLst>
          </p:cNvPr>
          <p:cNvSpPr>
            <a:spLocks/>
          </p:cNvSpPr>
          <p:nvPr/>
        </p:nvSpPr>
        <p:spPr bwMode="auto">
          <a:xfrm>
            <a:off x="5784264" y="2083473"/>
            <a:ext cx="3383940" cy="4062651"/>
          </a:xfrm>
          <a:prstGeom prst="rect">
            <a:avLst/>
          </a:prstGeom>
          <a:noFill/>
          <a:ln w="19050">
            <a:noFill/>
            <a:round/>
            <a:headEnd/>
            <a:tailEnd/>
          </a:ln>
        </p:spPr>
        <p:txBody>
          <a:bodyPr vert="horz" wrap="square" lIns="0" tIns="0" rIns="0" bIns="0" numCol="1" anchor="ctr" anchorCtr="0" compatLnSpc="1">
            <a:prstTxWarp prst="textNoShape">
              <a:avLst/>
            </a:prstTxWarp>
            <a:spAutoFit/>
          </a:bodyPr>
          <a:lstStyle/>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How does this application look like right now?</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What can and should this look like on AWS?</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Are there pain points or wish list items that can be incorporated into this migration?</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Can we replace components with services, which ones, when, how?</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Who should be involved?</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What decisions need to be made to move forward?</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What’s the impact on customers/users?</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What other applications and services is this application dependent on?</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Does this application fall in the scope of a Regulatory framework?</a:t>
            </a:r>
          </a:p>
        </p:txBody>
      </p:sp>
      <p:sp>
        <p:nvSpPr>
          <p:cNvPr id="17" name="TextBox 16">
            <a:extLst>
              <a:ext uri="{FF2B5EF4-FFF2-40B4-BE49-F238E27FC236}">
                <a16:creationId xmlns:a16="http://schemas.microsoft.com/office/drawing/2014/main" id="{8C017851-243F-0340-9B41-E73634D7C218}"/>
              </a:ext>
            </a:extLst>
          </p:cNvPr>
          <p:cNvSpPr txBox="1"/>
          <p:nvPr/>
        </p:nvSpPr>
        <p:spPr>
          <a:xfrm>
            <a:off x="11001055" y="1757815"/>
            <a:ext cx="1628652" cy="249299"/>
          </a:xfrm>
          <a:prstGeom prst="rect">
            <a:avLst/>
          </a:prstGeom>
          <a:noFill/>
        </p:spPr>
        <p:txBody>
          <a:bodyPr wrap="non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a:ea typeface="+mn-ea"/>
                <a:cs typeface="+mn-cs"/>
              </a:rPr>
              <a:t>Execution Data</a:t>
            </a:r>
          </a:p>
        </p:txBody>
      </p:sp>
      <p:sp>
        <p:nvSpPr>
          <p:cNvPr id="18" name="Freeform 10">
            <a:extLst>
              <a:ext uri="{FF2B5EF4-FFF2-40B4-BE49-F238E27FC236}">
                <a16:creationId xmlns:a16="http://schemas.microsoft.com/office/drawing/2014/main" id="{1B777A7C-2314-A44C-9069-22D4E0E3B491}"/>
              </a:ext>
            </a:extLst>
          </p:cNvPr>
          <p:cNvSpPr>
            <a:spLocks/>
          </p:cNvSpPr>
          <p:nvPr/>
        </p:nvSpPr>
        <p:spPr bwMode="auto">
          <a:xfrm>
            <a:off x="10354714" y="2374351"/>
            <a:ext cx="3383940" cy="2954655"/>
          </a:xfrm>
          <a:prstGeom prst="rect">
            <a:avLst/>
          </a:prstGeom>
          <a:noFill/>
          <a:ln w="19050">
            <a:noFill/>
            <a:round/>
            <a:headEnd/>
            <a:tailEnd/>
          </a:ln>
        </p:spPr>
        <p:txBody>
          <a:bodyPr vert="horz" wrap="square" lIns="0" tIns="0" rIns="0" bIns="0" numCol="1" anchor="ctr" anchorCtr="0" compatLnSpc="1">
            <a:prstTxWarp prst="textNoShape">
              <a:avLst/>
            </a:prstTxWarp>
            <a:spAutoFit/>
          </a:bodyPr>
          <a:lstStyle/>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Can we establish a Migration Factory?</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What migration tools are available?</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What can and cannot be automated?</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When do we begin?</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What are key dates related to business and application Lifecyle?</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Who’s responsible for what activities?</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How do we measure success?</a:t>
            </a:r>
          </a:p>
          <a:p>
            <a:pPr marL="171450" lvl="0" indent="-171450">
              <a:buFont typeface="Arial" panose="020B0604020202020204" pitchFamily="34" charset="0"/>
              <a:buChar cha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171450" lvl="0" indent="-171450">
              <a:buFont typeface="Arial" panose="020B0604020202020204" pitchFamily="34" charset="0"/>
              <a:buChar char="•"/>
            </a:pPr>
            <a:r>
              <a:rPr lang="en-US" sz="1200" dirty="0">
                <a:latin typeface="Amazon Ember" panose="020B0603020204020204" pitchFamily="34" charset="0"/>
                <a:ea typeface="Amazon Ember" panose="020B0603020204020204" pitchFamily="34" charset="0"/>
                <a:cs typeface="Amazon Ember" panose="020B0603020204020204" pitchFamily="34" charset="0"/>
              </a:rPr>
              <a:t>What happens if the unexpected happens?</a:t>
            </a:r>
          </a:p>
        </p:txBody>
      </p:sp>
      <p:sp>
        <p:nvSpPr>
          <p:cNvPr id="19" name="TextBox 18">
            <a:extLst>
              <a:ext uri="{FF2B5EF4-FFF2-40B4-BE49-F238E27FC236}">
                <a16:creationId xmlns:a16="http://schemas.microsoft.com/office/drawing/2014/main" id="{B44ED2D8-E867-0549-BA8F-4E38F6663C9F}"/>
              </a:ext>
            </a:extLst>
          </p:cNvPr>
          <p:cNvSpPr txBox="1"/>
          <p:nvPr/>
        </p:nvSpPr>
        <p:spPr>
          <a:xfrm rot="16200000">
            <a:off x="8379490" y="3976300"/>
            <a:ext cx="3111429" cy="276999"/>
          </a:xfrm>
          <a:prstGeom prst="rect">
            <a:avLst/>
          </a:prstGeom>
          <a:noFill/>
        </p:spPr>
        <p:txBody>
          <a:bodyPr wrap="non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2000" b="1" i="0" u="none" strike="noStrike" kern="1200" cap="none" spc="0" normalizeH="0" baseline="0" noProof="0" dirty="0">
                <a:ln>
                  <a:noFill/>
                </a:ln>
                <a:solidFill>
                  <a:schemeClr val="accent1">
                    <a:lumMod val="40000"/>
                    <a:lumOff val="60000"/>
                  </a:schemeClr>
                </a:solidFill>
                <a:effectLst/>
                <a:uLnTx/>
                <a:uFillTx/>
                <a:latin typeface="Amazon Ember"/>
                <a:ea typeface="+mn-ea"/>
                <a:cs typeface="+mn-cs"/>
              </a:rPr>
              <a:t>Portfolio (Planning) Level</a:t>
            </a:r>
          </a:p>
        </p:txBody>
      </p:sp>
      <p:sp>
        <p:nvSpPr>
          <p:cNvPr id="20" name="Rounded Rectangle 19">
            <a:extLst>
              <a:ext uri="{FF2B5EF4-FFF2-40B4-BE49-F238E27FC236}">
                <a16:creationId xmlns:a16="http://schemas.microsoft.com/office/drawing/2014/main" id="{1E6EB331-917F-9845-8F09-094F4A4C54BB}"/>
              </a:ext>
            </a:extLst>
          </p:cNvPr>
          <p:cNvSpPr/>
          <p:nvPr/>
        </p:nvSpPr>
        <p:spPr>
          <a:xfrm>
            <a:off x="543063" y="6536004"/>
            <a:ext cx="4302145" cy="767150"/>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2855A6FB-ADED-244E-B306-9BD58F596553}"/>
              </a:ext>
            </a:extLst>
          </p:cNvPr>
          <p:cNvSpPr/>
          <p:nvPr/>
        </p:nvSpPr>
        <p:spPr>
          <a:xfrm>
            <a:off x="5115064" y="6536004"/>
            <a:ext cx="4302145" cy="767150"/>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FB0A60F2-16F6-1843-B43E-65E54D136B98}"/>
              </a:ext>
            </a:extLst>
          </p:cNvPr>
          <p:cNvSpPr/>
          <p:nvPr/>
        </p:nvSpPr>
        <p:spPr>
          <a:xfrm>
            <a:off x="9692643" y="6536004"/>
            <a:ext cx="4302145" cy="767150"/>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6339573-0530-9B42-A9EC-8D019C380237}"/>
              </a:ext>
            </a:extLst>
          </p:cNvPr>
          <p:cNvSpPr txBox="1"/>
          <p:nvPr/>
        </p:nvSpPr>
        <p:spPr>
          <a:xfrm>
            <a:off x="775009" y="6708799"/>
            <a:ext cx="3637978" cy="498598"/>
          </a:xfrm>
          <a:prstGeom prst="rect">
            <a:avLst/>
          </a:prstGeom>
          <a:noFill/>
        </p:spPr>
        <p:txBody>
          <a:bodyPr wrap="squar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a:ea typeface="+mn-ea"/>
                <a:cs typeface="+mn-cs"/>
              </a:rPr>
              <a:t>Interviews, Repositories &amp; Discovery Tooling</a:t>
            </a:r>
          </a:p>
        </p:txBody>
      </p:sp>
      <p:sp>
        <p:nvSpPr>
          <p:cNvPr id="24" name="TextBox 23">
            <a:extLst>
              <a:ext uri="{FF2B5EF4-FFF2-40B4-BE49-F238E27FC236}">
                <a16:creationId xmlns:a16="http://schemas.microsoft.com/office/drawing/2014/main" id="{004B649B-9C04-974C-A915-B95A23768325}"/>
              </a:ext>
            </a:extLst>
          </p:cNvPr>
          <p:cNvSpPr txBox="1"/>
          <p:nvPr/>
        </p:nvSpPr>
        <p:spPr>
          <a:xfrm>
            <a:off x="5207186" y="6822656"/>
            <a:ext cx="4158190" cy="249299"/>
          </a:xfrm>
          <a:prstGeom prst="rect">
            <a:avLst/>
          </a:prstGeom>
          <a:noFill/>
        </p:spPr>
        <p:txBody>
          <a:bodyPr wrap="non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a:ea typeface="+mn-ea"/>
                <a:cs typeface="+mn-cs"/>
              </a:rPr>
              <a:t>Workshops, Templates &amp; Whiteboards</a:t>
            </a:r>
          </a:p>
        </p:txBody>
      </p:sp>
      <p:sp>
        <p:nvSpPr>
          <p:cNvPr id="25" name="TextBox 24">
            <a:extLst>
              <a:ext uri="{FF2B5EF4-FFF2-40B4-BE49-F238E27FC236}">
                <a16:creationId xmlns:a16="http://schemas.microsoft.com/office/drawing/2014/main" id="{5AD808C4-361D-2A49-8C16-73A735E38200}"/>
              </a:ext>
            </a:extLst>
          </p:cNvPr>
          <p:cNvSpPr txBox="1"/>
          <p:nvPr/>
        </p:nvSpPr>
        <p:spPr>
          <a:xfrm>
            <a:off x="10041658" y="6817456"/>
            <a:ext cx="3547446" cy="249299"/>
          </a:xfrm>
          <a:prstGeom prst="rect">
            <a:avLst/>
          </a:prstGeom>
          <a:noFill/>
        </p:spPr>
        <p:txBody>
          <a:bodyPr wrap="none" lIns="0" tIns="0" rIns="0" bIns="0" rtlCol="0">
            <a:spAutoFit/>
          </a:bodyPr>
          <a:lstStyle/>
          <a:p>
            <a:pPr marL="0" marR="0" lvl="0" indent="0" algn="ctr" defTabSz="731520" rtl="0" eaLnBrk="1" fontAlgn="auto" latinLnBrk="0" hangingPunct="1">
              <a:lnSpc>
                <a:spcPct val="9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mazon Ember"/>
                <a:ea typeface="+mn-ea"/>
                <a:cs typeface="+mn-cs"/>
              </a:rPr>
              <a:t>Migration Tooling &amp; Automation</a:t>
            </a:r>
          </a:p>
        </p:txBody>
      </p:sp>
      <p:sp>
        <p:nvSpPr>
          <p:cNvPr id="26" name="Triangle 25">
            <a:extLst>
              <a:ext uri="{FF2B5EF4-FFF2-40B4-BE49-F238E27FC236}">
                <a16:creationId xmlns:a16="http://schemas.microsoft.com/office/drawing/2014/main" id="{4439912F-978F-F449-A38E-1C8A28A1E531}"/>
              </a:ext>
            </a:extLst>
          </p:cNvPr>
          <p:cNvSpPr/>
          <p:nvPr/>
        </p:nvSpPr>
        <p:spPr>
          <a:xfrm rot="5400000">
            <a:off x="4702620" y="6724439"/>
            <a:ext cx="520185" cy="4227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riangle 26">
            <a:extLst>
              <a:ext uri="{FF2B5EF4-FFF2-40B4-BE49-F238E27FC236}">
                <a16:creationId xmlns:a16="http://schemas.microsoft.com/office/drawing/2014/main" id="{B040E30B-2408-1641-813A-B46E56A7BB1F}"/>
              </a:ext>
            </a:extLst>
          </p:cNvPr>
          <p:cNvSpPr/>
          <p:nvPr/>
        </p:nvSpPr>
        <p:spPr>
          <a:xfrm rot="5400000">
            <a:off x="9325273" y="6735937"/>
            <a:ext cx="520185" cy="422735"/>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A910E0CF-9DC6-AD45-A7E0-DE02C464B817}"/>
              </a:ext>
            </a:extLst>
          </p:cNvPr>
          <p:cNvPicPr>
            <a:picLocks noChangeAspect="1"/>
          </p:cNvPicPr>
          <p:nvPr/>
        </p:nvPicPr>
        <p:blipFill rotWithShape="1">
          <a:blip r:embed="rId3"/>
          <a:srcRect l="11024" r="14231"/>
          <a:stretch/>
        </p:blipFill>
        <p:spPr>
          <a:xfrm>
            <a:off x="13654112" y="6811"/>
            <a:ext cx="966264" cy="896112"/>
          </a:xfrm>
          <a:prstGeom prst="rect">
            <a:avLst/>
          </a:prstGeom>
        </p:spPr>
      </p:pic>
    </p:spTree>
    <p:extLst>
      <p:ext uri="{BB962C8B-B14F-4D97-AF65-F5344CB8AC3E}">
        <p14:creationId xmlns:p14="http://schemas.microsoft.com/office/powerpoint/2010/main" val="2711494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Connector: Elbow 26">
            <a:extLst>
              <a:ext uri="{FF2B5EF4-FFF2-40B4-BE49-F238E27FC236}">
                <a16:creationId xmlns:a16="http://schemas.microsoft.com/office/drawing/2014/main" id="{5DA2203B-2AA0-4748-9361-44FE4CA98B91}"/>
              </a:ext>
            </a:extLst>
          </p:cNvPr>
          <p:cNvCxnSpPr>
            <a:stCxn id="39" idx="3"/>
            <a:endCxn id="16" idx="1"/>
          </p:cNvCxnSpPr>
          <p:nvPr/>
        </p:nvCxnSpPr>
        <p:spPr>
          <a:xfrm>
            <a:off x="4983635" y="4852157"/>
            <a:ext cx="2394125" cy="308918"/>
          </a:xfrm>
          <a:prstGeom prst="bentConnector3">
            <a:avLst>
              <a:gd name="adj1" fmla="val 19177"/>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A33EE0D3-A604-2645-86FE-684D164C783B}"/>
              </a:ext>
            </a:extLst>
          </p:cNvPr>
          <p:cNvSpPr/>
          <p:nvPr/>
        </p:nvSpPr>
        <p:spPr>
          <a:xfrm>
            <a:off x="7377760" y="4965701"/>
            <a:ext cx="390747" cy="390747"/>
          </a:xfrm>
          <a:prstGeom prst="rect">
            <a:avLst/>
          </a:prstGeom>
          <a:solidFill>
            <a:srgbClr val="68AE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1" name="Elbow Connector 100">
            <a:extLst>
              <a:ext uri="{FF2B5EF4-FFF2-40B4-BE49-F238E27FC236}">
                <a16:creationId xmlns:a16="http://schemas.microsoft.com/office/drawing/2014/main" id="{FC0FCAD0-BC99-8243-98A6-167156783BF6}"/>
              </a:ext>
            </a:extLst>
          </p:cNvPr>
          <p:cNvCxnSpPr>
            <a:cxnSpLocks/>
            <a:stCxn id="39" idx="3"/>
          </p:cNvCxnSpPr>
          <p:nvPr/>
        </p:nvCxnSpPr>
        <p:spPr>
          <a:xfrm flipV="1">
            <a:off x="4983635" y="4452679"/>
            <a:ext cx="2394125" cy="399478"/>
          </a:xfrm>
          <a:prstGeom prst="bentConnector3">
            <a:avLst>
              <a:gd name="adj1" fmla="val 19177"/>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16E7CF19-310A-2E4D-BE64-B90DAB17F8FC}"/>
              </a:ext>
            </a:extLst>
          </p:cNvPr>
          <p:cNvCxnSpPr>
            <a:cxnSpLocks/>
            <a:stCxn id="16" idx="3"/>
          </p:cNvCxnSpPr>
          <p:nvPr/>
        </p:nvCxnSpPr>
        <p:spPr>
          <a:xfrm>
            <a:off x="7768507" y="5161076"/>
            <a:ext cx="369006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299D397F-BCCE-EB4E-A389-B702F7429F87}"/>
              </a:ext>
            </a:extLst>
          </p:cNvPr>
          <p:cNvSpPr txBox="1"/>
          <p:nvPr/>
        </p:nvSpPr>
        <p:spPr>
          <a:xfrm>
            <a:off x="4123999" y="5045592"/>
            <a:ext cx="1229587" cy="295465"/>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440" i="0" u="none" strike="noStrike" kern="1200" cap="none" spc="0" normalizeH="0" baseline="0" noProof="0" dirty="0">
                <a:ln>
                  <a:noFill/>
                </a:ln>
                <a:solidFill>
                  <a:srgbClr val="FFFFFF"/>
                </a:solidFill>
                <a:effectLst/>
                <a:uLnTx/>
                <a:uFillTx/>
                <a:latin typeface="Amazon Ember"/>
                <a:ea typeface="Amazon Ember Heavy" panose="020B0803020204020204" pitchFamily="34" charset="0"/>
                <a:cs typeface="Amazon Ember Heavy" panose="020B0803020204020204" pitchFamily="34" charset="0"/>
              </a:rPr>
              <a:t>Rehost</a:t>
            </a:r>
          </a:p>
        </p:txBody>
      </p:sp>
      <p:sp>
        <p:nvSpPr>
          <p:cNvPr id="186" name="TextBox 185">
            <a:extLst>
              <a:ext uri="{FF2B5EF4-FFF2-40B4-BE49-F238E27FC236}">
                <a16:creationId xmlns:a16="http://schemas.microsoft.com/office/drawing/2014/main" id="{0A4FB0CB-FFAE-DC47-90AD-2B8A4B53AB66}"/>
              </a:ext>
            </a:extLst>
          </p:cNvPr>
          <p:cNvSpPr txBox="1"/>
          <p:nvPr/>
        </p:nvSpPr>
        <p:spPr>
          <a:xfrm>
            <a:off x="5652897" y="5058436"/>
            <a:ext cx="914400" cy="196977"/>
          </a:xfrm>
          <a:prstGeom prst="rect">
            <a:avLst/>
          </a:prstGeom>
          <a:solidFill>
            <a:srgbClr val="253140"/>
          </a:solidFill>
        </p:spPr>
        <p:txBody>
          <a:bodyPr wrap="square" lIns="0" tIns="0" rIns="0" bIns="0" rtlCol="0" anchor="ctr" anchorCtr="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Automate</a:t>
            </a:r>
          </a:p>
        </p:txBody>
      </p:sp>
      <p:sp>
        <p:nvSpPr>
          <p:cNvPr id="187" name="TextBox 186">
            <a:extLst>
              <a:ext uri="{FF2B5EF4-FFF2-40B4-BE49-F238E27FC236}">
                <a16:creationId xmlns:a16="http://schemas.microsoft.com/office/drawing/2014/main" id="{7A321C7C-A97A-4941-B2E0-01BB50FD6D26}"/>
              </a:ext>
            </a:extLst>
          </p:cNvPr>
          <p:cNvSpPr txBox="1"/>
          <p:nvPr/>
        </p:nvSpPr>
        <p:spPr>
          <a:xfrm>
            <a:off x="5652897" y="4357876"/>
            <a:ext cx="914400" cy="196977"/>
          </a:xfrm>
          <a:prstGeom prst="rect">
            <a:avLst/>
          </a:prstGeom>
          <a:solidFill>
            <a:srgbClr val="253140"/>
          </a:solidFill>
        </p:spPr>
        <p:txBody>
          <a:bodyPr wrap="square" lIns="0" tIns="0" rIns="0" bIns="0" rtlCol="0" anchor="ctr" anchorCtr="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Manual</a:t>
            </a:r>
          </a:p>
        </p:txBody>
      </p:sp>
      <p:sp>
        <p:nvSpPr>
          <p:cNvPr id="32" name="Rectangle 31">
            <a:extLst>
              <a:ext uri="{FF2B5EF4-FFF2-40B4-BE49-F238E27FC236}">
                <a16:creationId xmlns:a16="http://schemas.microsoft.com/office/drawing/2014/main" id="{6FE3F86F-CEE4-AB40-9B41-E2C09EC0C9F8}"/>
              </a:ext>
            </a:extLst>
          </p:cNvPr>
          <p:cNvSpPr/>
          <p:nvPr/>
        </p:nvSpPr>
        <p:spPr>
          <a:xfrm>
            <a:off x="7377760" y="4261115"/>
            <a:ext cx="390747" cy="390747"/>
          </a:xfrm>
          <a:prstGeom prst="rect">
            <a:avLst/>
          </a:prstGeom>
          <a:solidFill>
            <a:srgbClr val="FEDE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9654EE10-36DB-234F-A9A8-D31A72E1EDDB}"/>
              </a:ext>
            </a:extLst>
          </p:cNvPr>
          <p:cNvSpPr/>
          <p:nvPr/>
        </p:nvSpPr>
        <p:spPr>
          <a:xfrm>
            <a:off x="8771327" y="4261114"/>
            <a:ext cx="390747" cy="390747"/>
          </a:xfrm>
          <a:prstGeom prst="rect">
            <a:avLst/>
          </a:prstGeom>
          <a:solidFill>
            <a:srgbClr val="FEDE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3E20CEE8-2188-C543-B3F6-A5018F605E24}"/>
              </a:ext>
            </a:extLst>
          </p:cNvPr>
          <p:cNvSpPr/>
          <p:nvPr/>
        </p:nvSpPr>
        <p:spPr>
          <a:xfrm>
            <a:off x="10187995" y="4261114"/>
            <a:ext cx="390747" cy="390747"/>
          </a:xfrm>
          <a:prstGeom prst="rect">
            <a:avLst/>
          </a:prstGeom>
          <a:solidFill>
            <a:srgbClr val="FEDE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04" name="Straight Arrow Connector 103">
            <a:extLst>
              <a:ext uri="{FF2B5EF4-FFF2-40B4-BE49-F238E27FC236}">
                <a16:creationId xmlns:a16="http://schemas.microsoft.com/office/drawing/2014/main" id="{2934DCCA-549A-DF49-A05A-D8DE0BE10901}"/>
              </a:ext>
            </a:extLst>
          </p:cNvPr>
          <p:cNvCxnSpPr>
            <a:cxnSpLocks/>
            <a:stCxn id="32" idx="3"/>
            <a:endCxn id="77" idx="1"/>
          </p:cNvCxnSpPr>
          <p:nvPr/>
        </p:nvCxnSpPr>
        <p:spPr>
          <a:xfrm flipV="1">
            <a:off x="7768507" y="4456486"/>
            <a:ext cx="1002819" cy="2"/>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CB46AB93-4114-7E48-98FB-581446E30356}"/>
              </a:ext>
            </a:extLst>
          </p:cNvPr>
          <p:cNvCxnSpPr>
            <a:cxnSpLocks/>
            <a:stCxn id="77" idx="3"/>
            <a:endCxn id="78" idx="1"/>
          </p:cNvCxnSpPr>
          <p:nvPr/>
        </p:nvCxnSpPr>
        <p:spPr>
          <a:xfrm>
            <a:off x="9162074" y="4456486"/>
            <a:ext cx="1025923"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49E98518-5F0A-C543-A696-95E2C9A12D68}"/>
              </a:ext>
            </a:extLst>
          </p:cNvPr>
          <p:cNvCxnSpPr>
            <a:cxnSpLocks/>
            <a:stCxn id="78" idx="3"/>
          </p:cNvCxnSpPr>
          <p:nvPr/>
        </p:nvCxnSpPr>
        <p:spPr>
          <a:xfrm flipV="1">
            <a:off x="10578744" y="4456486"/>
            <a:ext cx="886756" cy="2"/>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92" name="TextBox 191">
            <a:extLst>
              <a:ext uri="{FF2B5EF4-FFF2-40B4-BE49-F238E27FC236}">
                <a16:creationId xmlns:a16="http://schemas.microsoft.com/office/drawing/2014/main" id="{F9C2F4ED-5CCC-AF42-BA36-6D067A873494}"/>
              </a:ext>
            </a:extLst>
          </p:cNvPr>
          <p:cNvSpPr txBox="1"/>
          <p:nvPr/>
        </p:nvSpPr>
        <p:spPr>
          <a:xfrm>
            <a:off x="7177958" y="4646203"/>
            <a:ext cx="790348" cy="270843"/>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Install</a:t>
            </a:r>
          </a:p>
        </p:txBody>
      </p:sp>
      <p:sp>
        <p:nvSpPr>
          <p:cNvPr id="193" name="TextBox 192">
            <a:extLst>
              <a:ext uri="{FF2B5EF4-FFF2-40B4-BE49-F238E27FC236}">
                <a16:creationId xmlns:a16="http://schemas.microsoft.com/office/drawing/2014/main" id="{046068B6-F60F-5C4C-A417-51406DCCF60E}"/>
              </a:ext>
            </a:extLst>
          </p:cNvPr>
          <p:cNvSpPr txBox="1"/>
          <p:nvPr/>
        </p:nvSpPr>
        <p:spPr>
          <a:xfrm>
            <a:off x="8571524" y="4646203"/>
            <a:ext cx="790348" cy="270843"/>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Config</a:t>
            </a:r>
          </a:p>
        </p:txBody>
      </p:sp>
      <p:sp>
        <p:nvSpPr>
          <p:cNvPr id="194" name="TextBox 193">
            <a:extLst>
              <a:ext uri="{FF2B5EF4-FFF2-40B4-BE49-F238E27FC236}">
                <a16:creationId xmlns:a16="http://schemas.microsoft.com/office/drawing/2014/main" id="{C2525663-EEB0-2241-B287-18F87B12CC66}"/>
              </a:ext>
            </a:extLst>
          </p:cNvPr>
          <p:cNvSpPr txBox="1"/>
          <p:nvPr/>
        </p:nvSpPr>
        <p:spPr>
          <a:xfrm>
            <a:off x="9988194" y="4646203"/>
            <a:ext cx="790348" cy="270843"/>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Deploy</a:t>
            </a:r>
          </a:p>
        </p:txBody>
      </p:sp>
      <p:sp>
        <p:nvSpPr>
          <p:cNvPr id="190" name="TextBox 189">
            <a:extLst>
              <a:ext uri="{FF2B5EF4-FFF2-40B4-BE49-F238E27FC236}">
                <a16:creationId xmlns:a16="http://schemas.microsoft.com/office/drawing/2014/main" id="{DE1950A8-71CF-B848-AEC5-8AE2B3F2A1C7}"/>
              </a:ext>
            </a:extLst>
          </p:cNvPr>
          <p:cNvSpPr txBox="1"/>
          <p:nvPr/>
        </p:nvSpPr>
        <p:spPr>
          <a:xfrm>
            <a:off x="6926780" y="1784927"/>
            <a:ext cx="1229587" cy="467819"/>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App code</a:t>
            </a:r>
          </a:p>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development</a:t>
            </a:r>
          </a:p>
        </p:txBody>
      </p:sp>
      <p:sp>
        <p:nvSpPr>
          <p:cNvPr id="10" name="Rectangle 9">
            <a:extLst>
              <a:ext uri="{FF2B5EF4-FFF2-40B4-BE49-F238E27FC236}">
                <a16:creationId xmlns:a16="http://schemas.microsoft.com/office/drawing/2014/main" id="{8ADF2152-EC0B-9E49-8C73-F7D0A9F88C48}"/>
              </a:ext>
            </a:extLst>
          </p:cNvPr>
          <p:cNvSpPr/>
          <p:nvPr/>
        </p:nvSpPr>
        <p:spPr>
          <a:xfrm>
            <a:off x="4543419" y="1406810"/>
            <a:ext cx="390747" cy="390747"/>
          </a:xfrm>
          <a:prstGeom prst="rect">
            <a:avLst/>
          </a:prstGeom>
          <a:solidFill>
            <a:srgbClr val="007D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741E1DB1-CFDE-B740-8B2E-B5D241C49BB4}"/>
              </a:ext>
            </a:extLst>
          </p:cNvPr>
          <p:cNvSpPr/>
          <p:nvPr/>
        </p:nvSpPr>
        <p:spPr>
          <a:xfrm>
            <a:off x="5940768" y="1392788"/>
            <a:ext cx="390747" cy="390747"/>
          </a:xfrm>
          <a:prstGeom prst="rect">
            <a:avLst/>
          </a:prstGeom>
          <a:solidFill>
            <a:srgbClr val="007D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60" name="Straight Arrow Connector 59">
            <a:extLst>
              <a:ext uri="{FF2B5EF4-FFF2-40B4-BE49-F238E27FC236}">
                <a16:creationId xmlns:a16="http://schemas.microsoft.com/office/drawing/2014/main" id="{94A15A02-175D-FC48-AAED-BEBA1A120861}"/>
              </a:ext>
            </a:extLst>
          </p:cNvPr>
          <p:cNvCxnSpPr>
            <a:cxnSpLocks/>
            <a:stCxn id="10" idx="3"/>
            <a:endCxn id="18" idx="1"/>
          </p:cNvCxnSpPr>
          <p:nvPr/>
        </p:nvCxnSpPr>
        <p:spPr>
          <a:xfrm flipV="1">
            <a:off x="4934166" y="1588162"/>
            <a:ext cx="1006602" cy="14022"/>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34E669AB-D231-964B-9AF7-114DE065CE8B}"/>
              </a:ext>
            </a:extLst>
          </p:cNvPr>
          <p:cNvSpPr/>
          <p:nvPr/>
        </p:nvSpPr>
        <p:spPr>
          <a:xfrm>
            <a:off x="7346201" y="1385673"/>
            <a:ext cx="390747" cy="390747"/>
          </a:xfrm>
          <a:prstGeom prst="rect">
            <a:avLst/>
          </a:prstGeom>
          <a:solidFill>
            <a:srgbClr val="007D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73" name="Straight Arrow Connector 72">
            <a:extLst>
              <a:ext uri="{FF2B5EF4-FFF2-40B4-BE49-F238E27FC236}">
                <a16:creationId xmlns:a16="http://schemas.microsoft.com/office/drawing/2014/main" id="{CCD24AC7-7823-8642-BBD3-8B160BFB5E03}"/>
              </a:ext>
            </a:extLst>
          </p:cNvPr>
          <p:cNvCxnSpPr>
            <a:cxnSpLocks/>
            <a:stCxn id="18" idx="3"/>
            <a:endCxn id="71" idx="1"/>
          </p:cNvCxnSpPr>
          <p:nvPr/>
        </p:nvCxnSpPr>
        <p:spPr>
          <a:xfrm flipV="1">
            <a:off x="6331515" y="1581047"/>
            <a:ext cx="1014686" cy="7115"/>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B9F0E0E5-6294-E847-AC96-600AD5D91ABB}"/>
              </a:ext>
            </a:extLst>
          </p:cNvPr>
          <p:cNvSpPr/>
          <p:nvPr/>
        </p:nvSpPr>
        <p:spPr>
          <a:xfrm>
            <a:off x="8739768" y="1385673"/>
            <a:ext cx="390747" cy="390747"/>
          </a:xfrm>
          <a:prstGeom prst="rect">
            <a:avLst/>
          </a:prstGeom>
          <a:solidFill>
            <a:srgbClr val="007DB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Rectangle 79">
            <a:extLst>
              <a:ext uri="{FF2B5EF4-FFF2-40B4-BE49-F238E27FC236}">
                <a16:creationId xmlns:a16="http://schemas.microsoft.com/office/drawing/2014/main" id="{DEC42035-EAE9-1F4E-BEF9-9CEC3B269D04}"/>
              </a:ext>
            </a:extLst>
          </p:cNvPr>
          <p:cNvSpPr/>
          <p:nvPr/>
        </p:nvSpPr>
        <p:spPr>
          <a:xfrm>
            <a:off x="10156436" y="1386878"/>
            <a:ext cx="390747" cy="390747"/>
          </a:xfrm>
          <a:prstGeom prst="rect">
            <a:avLst/>
          </a:prstGeom>
          <a:solidFill>
            <a:srgbClr val="007DB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4" name="Straight Arrow Connector 113">
            <a:extLst>
              <a:ext uri="{FF2B5EF4-FFF2-40B4-BE49-F238E27FC236}">
                <a16:creationId xmlns:a16="http://schemas.microsoft.com/office/drawing/2014/main" id="{6061F214-3011-4B48-8A4B-A9F765DB6C5A}"/>
              </a:ext>
            </a:extLst>
          </p:cNvPr>
          <p:cNvCxnSpPr>
            <a:cxnSpLocks/>
            <a:stCxn id="80" idx="3"/>
          </p:cNvCxnSpPr>
          <p:nvPr/>
        </p:nvCxnSpPr>
        <p:spPr>
          <a:xfrm flipV="1">
            <a:off x="10547185" y="1582249"/>
            <a:ext cx="887396" cy="3"/>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FD6EF301-007A-6942-AA64-AB3EFD6E6033}"/>
              </a:ext>
            </a:extLst>
          </p:cNvPr>
          <p:cNvCxnSpPr>
            <a:cxnSpLocks/>
            <a:stCxn id="71" idx="3"/>
            <a:endCxn id="79" idx="1"/>
          </p:cNvCxnSpPr>
          <p:nvPr/>
        </p:nvCxnSpPr>
        <p:spPr>
          <a:xfrm>
            <a:off x="7736948" y="1581047"/>
            <a:ext cx="1002819"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6561D790-BA20-3046-A226-250D371F2538}"/>
              </a:ext>
            </a:extLst>
          </p:cNvPr>
          <p:cNvCxnSpPr>
            <a:cxnSpLocks/>
            <a:stCxn id="79" idx="3"/>
            <a:endCxn id="80" idx="1"/>
          </p:cNvCxnSpPr>
          <p:nvPr/>
        </p:nvCxnSpPr>
        <p:spPr>
          <a:xfrm>
            <a:off x="9130515" y="1581047"/>
            <a:ext cx="1025923" cy="1205"/>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48" name="TextBox 147">
            <a:extLst>
              <a:ext uri="{FF2B5EF4-FFF2-40B4-BE49-F238E27FC236}">
                <a16:creationId xmlns:a16="http://schemas.microsoft.com/office/drawing/2014/main" id="{FC5F6CE0-7F87-3845-9DF6-9B03D843008A}"/>
              </a:ext>
            </a:extLst>
          </p:cNvPr>
          <p:cNvSpPr txBox="1"/>
          <p:nvPr/>
        </p:nvSpPr>
        <p:spPr>
          <a:xfrm>
            <a:off x="4123999" y="1796365"/>
            <a:ext cx="1229587" cy="295465"/>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440" i="0" u="none" strike="noStrike" kern="1200" cap="none" spc="0" normalizeH="0" baseline="0" noProof="0" dirty="0">
                <a:ln>
                  <a:noFill/>
                </a:ln>
                <a:solidFill>
                  <a:srgbClr val="FFFFFF"/>
                </a:solidFill>
                <a:effectLst/>
                <a:uLnTx/>
                <a:uFillTx/>
                <a:latin typeface="Amazon Ember"/>
                <a:ea typeface="Amazon Ember Heavy" panose="020B0803020204020204" pitchFamily="34" charset="0"/>
                <a:cs typeface="Amazon Ember Heavy" panose="020B0803020204020204" pitchFamily="34" charset="0"/>
              </a:rPr>
              <a:t>Refactor</a:t>
            </a:r>
          </a:p>
        </p:txBody>
      </p:sp>
      <p:sp>
        <p:nvSpPr>
          <p:cNvPr id="185" name="TextBox 184">
            <a:extLst>
              <a:ext uri="{FF2B5EF4-FFF2-40B4-BE49-F238E27FC236}">
                <a16:creationId xmlns:a16="http://schemas.microsoft.com/office/drawing/2014/main" id="{1B05EB6B-E0E9-8D40-B847-C4D21D0B9DF8}"/>
              </a:ext>
            </a:extLst>
          </p:cNvPr>
          <p:cNvSpPr txBox="1"/>
          <p:nvPr/>
        </p:nvSpPr>
        <p:spPr>
          <a:xfrm>
            <a:off x="5521347" y="1784927"/>
            <a:ext cx="1229587" cy="270843"/>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Redesign</a:t>
            </a:r>
          </a:p>
        </p:txBody>
      </p:sp>
      <p:sp>
        <p:nvSpPr>
          <p:cNvPr id="195" name="TextBox 194">
            <a:extLst>
              <a:ext uri="{FF2B5EF4-FFF2-40B4-BE49-F238E27FC236}">
                <a16:creationId xmlns:a16="http://schemas.microsoft.com/office/drawing/2014/main" id="{B4B70AA2-67BC-7541-9DD8-BED5E7CFBC18}"/>
              </a:ext>
            </a:extLst>
          </p:cNvPr>
          <p:cNvSpPr txBox="1"/>
          <p:nvPr/>
        </p:nvSpPr>
        <p:spPr>
          <a:xfrm>
            <a:off x="8320348" y="1784927"/>
            <a:ext cx="1229587" cy="270843"/>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ALM/SDLC</a:t>
            </a:r>
          </a:p>
        </p:txBody>
      </p:sp>
      <p:sp>
        <p:nvSpPr>
          <p:cNvPr id="196" name="TextBox 195">
            <a:extLst>
              <a:ext uri="{FF2B5EF4-FFF2-40B4-BE49-F238E27FC236}">
                <a16:creationId xmlns:a16="http://schemas.microsoft.com/office/drawing/2014/main" id="{00E27936-253C-664E-A954-CEF648E595B3}"/>
              </a:ext>
            </a:extLst>
          </p:cNvPr>
          <p:cNvSpPr txBox="1"/>
          <p:nvPr/>
        </p:nvSpPr>
        <p:spPr>
          <a:xfrm>
            <a:off x="9737016" y="1784927"/>
            <a:ext cx="1229587" cy="270843"/>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Integration</a:t>
            </a:r>
          </a:p>
        </p:txBody>
      </p:sp>
      <p:sp>
        <p:nvSpPr>
          <p:cNvPr id="96" name="Title 6">
            <a:extLst>
              <a:ext uri="{FF2B5EF4-FFF2-40B4-BE49-F238E27FC236}">
                <a16:creationId xmlns:a16="http://schemas.microsoft.com/office/drawing/2014/main" id="{B73BA146-C04F-4F26-9BEE-5D8EEFBBA13E}"/>
              </a:ext>
            </a:extLst>
          </p:cNvPr>
          <p:cNvSpPr>
            <a:spLocks noGrp="1"/>
          </p:cNvSpPr>
          <p:nvPr>
            <p:ph type="title"/>
          </p:nvPr>
        </p:nvSpPr>
        <p:spPr/>
        <p:txBody>
          <a:bodyPr/>
          <a:lstStyle/>
          <a:p>
            <a:r>
              <a:rPr lang="en-US" dirty="0"/>
              <a:t>“The 7 Rs </a:t>
            </a:r>
            <a:r>
              <a:rPr lang="en-US"/>
              <a:t>of migration” </a:t>
            </a:r>
            <a:endParaRPr lang="en-US" dirty="0"/>
          </a:p>
        </p:txBody>
      </p:sp>
      <p:sp>
        <p:nvSpPr>
          <p:cNvPr id="11" name="Rectangle 10">
            <a:extLst>
              <a:ext uri="{FF2B5EF4-FFF2-40B4-BE49-F238E27FC236}">
                <a16:creationId xmlns:a16="http://schemas.microsoft.com/office/drawing/2014/main" id="{7C4789EA-9092-F341-AD1A-D823A9AF3E19}"/>
              </a:ext>
            </a:extLst>
          </p:cNvPr>
          <p:cNvSpPr/>
          <p:nvPr/>
        </p:nvSpPr>
        <p:spPr>
          <a:xfrm>
            <a:off x="4543419" y="6422039"/>
            <a:ext cx="390747" cy="390747"/>
          </a:xfrm>
          <a:prstGeom prst="rect">
            <a:avLst/>
          </a:prstGeom>
          <a:solidFill>
            <a:srgbClr val="A5D7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1B1366FB-6405-9542-84C8-40911BA99672}"/>
              </a:ext>
            </a:extLst>
          </p:cNvPr>
          <p:cNvSpPr/>
          <p:nvPr/>
        </p:nvSpPr>
        <p:spPr>
          <a:xfrm>
            <a:off x="4543419" y="7210763"/>
            <a:ext cx="390747" cy="390747"/>
          </a:xfrm>
          <a:prstGeom prst="rect">
            <a:avLst/>
          </a:prstGeom>
          <a:solidFill>
            <a:srgbClr val="A5D7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4" name="Diamond 3">
            <a:extLst>
              <a:ext uri="{FF2B5EF4-FFF2-40B4-BE49-F238E27FC236}">
                <a16:creationId xmlns:a16="http://schemas.microsoft.com/office/drawing/2014/main" id="{99018DB3-6968-4449-BCFE-4C201A04DF0F}"/>
              </a:ext>
            </a:extLst>
          </p:cNvPr>
          <p:cNvSpPr/>
          <p:nvPr/>
        </p:nvSpPr>
        <p:spPr>
          <a:xfrm>
            <a:off x="2924338" y="4546393"/>
            <a:ext cx="588507" cy="588507"/>
          </a:xfrm>
          <a:prstGeom prst="diamond">
            <a:avLst/>
          </a:prstGeom>
          <a:solidFill>
            <a:schemeClr val="tx1"/>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21" name="Elbow Connector 20">
            <a:extLst>
              <a:ext uri="{FF2B5EF4-FFF2-40B4-BE49-F238E27FC236}">
                <a16:creationId xmlns:a16="http://schemas.microsoft.com/office/drawing/2014/main" id="{D12C092E-5F36-6F4A-A28F-89EBF207BDD9}"/>
              </a:ext>
            </a:extLst>
          </p:cNvPr>
          <p:cNvCxnSpPr>
            <a:cxnSpLocks/>
            <a:stCxn id="4" idx="3"/>
            <a:endCxn id="123" idx="1"/>
          </p:cNvCxnSpPr>
          <p:nvPr/>
        </p:nvCxnSpPr>
        <p:spPr>
          <a:xfrm>
            <a:off x="3512845" y="4840647"/>
            <a:ext cx="1030574" cy="822135"/>
          </a:xfrm>
          <a:prstGeom prst="bentConnector3">
            <a:avLst>
              <a:gd name="adj1" fmla="val 32784"/>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73848CB3-F7C1-B04D-A0C7-6D89A8044653}"/>
              </a:ext>
            </a:extLst>
          </p:cNvPr>
          <p:cNvCxnSpPr>
            <a:cxnSpLocks/>
            <a:stCxn id="4" idx="3"/>
            <a:endCxn id="8" idx="1"/>
          </p:cNvCxnSpPr>
          <p:nvPr/>
        </p:nvCxnSpPr>
        <p:spPr>
          <a:xfrm flipV="1">
            <a:off x="3512845" y="2568866"/>
            <a:ext cx="1030574" cy="2271781"/>
          </a:xfrm>
          <a:prstGeom prst="bentConnector3">
            <a:avLst>
              <a:gd name="adj1" fmla="val 33446"/>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84840965-8DE0-2245-A514-64ADC0E78BEB}"/>
              </a:ext>
            </a:extLst>
          </p:cNvPr>
          <p:cNvCxnSpPr>
            <a:cxnSpLocks/>
            <a:stCxn id="4" idx="3"/>
            <a:endCxn id="10" idx="1"/>
          </p:cNvCxnSpPr>
          <p:nvPr/>
        </p:nvCxnSpPr>
        <p:spPr>
          <a:xfrm flipV="1">
            <a:off x="3512845" y="1602184"/>
            <a:ext cx="1030574" cy="3238463"/>
          </a:xfrm>
          <a:prstGeom prst="bentConnector3">
            <a:avLst>
              <a:gd name="adj1" fmla="val 32784"/>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F63AECC9-5F3C-4B41-B314-FC8625AF5245}"/>
              </a:ext>
            </a:extLst>
          </p:cNvPr>
          <p:cNvCxnSpPr>
            <a:cxnSpLocks/>
            <a:stCxn id="4" idx="3"/>
            <a:endCxn id="11" idx="1"/>
          </p:cNvCxnSpPr>
          <p:nvPr/>
        </p:nvCxnSpPr>
        <p:spPr>
          <a:xfrm>
            <a:off x="3512845" y="4840647"/>
            <a:ext cx="1030574" cy="1776766"/>
          </a:xfrm>
          <a:prstGeom prst="bentConnector3">
            <a:avLst>
              <a:gd name="adj1" fmla="val 32877"/>
            </a:avLst>
          </a:prstGeom>
          <a:ln w="19050">
            <a:solidFill>
              <a:schemeClr val="tx1"/>
            </a:solidFill>
            <a:prstDash val="dash"/>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5A496A1E-928C-C74A-B645-A4538AF4B426}"/>
              </a:ext>
            </a:extLst>
          </p:cNvPr>
          <p:cNvCxnSpPr>
            <a:cxnSpLocks/>
          </p:cNvCxnSpPr>
          <p:nvPr/>
        </p:nvCxnSpPr>
        <p:spPr>
          <a:xfrm>
            <a:off x="1441669" y="4840644"/>
            <a:ext cx="403173"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97" name="Elbow Connector 96">
            <a:extLst>
              <a:ext uri="{FF2B5EF4-FFF2-40B4-BE49-F238E27FC236}">
                <a16:creationId xmlns:a16="http://schemas.microsoft.com/office/drawing/2014/main" id="{5618249B-B4BF-7C4D-A2BD-8AE8F67BCC56}"/>
              </a:ext>
            </a:extLst>
          </p:cNvPr>
          <p:cNvCxnSpPr>
            <a:cxnSpLocks/>
            <a:stCxn id="4" idx="3"/>
            <a:endCxn id="13" idx="1"/>
          </p:cNvCxnSpPr>
          <p:nvPr/>
        </p:nvCxnSpPr>
        <p:spPr>
          <a:xfrm>
            <a:off x="3512845" y="4840647"/>
            <a:ext cx="1030574" cy="2565490"/>
          </a:xfrm>
          <a:prstGeom prst="bentConnector3">
            <a:avLst>
              <a:gd name="adj1" fmla="val 32877"/>
            </a:avLst>
          </a:prstGeom>
          <a:ln w="19050">
            <a:solidFill>
              <a:schemeClr val="tx1"/>
            </a:solidFill>
            <a:prstDash val="dash"/>
            <a:tailEnd type="arrow" w="med" len="sm"/>
          </a:ln>
          <a:effectLst/>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0F527A47-CD60-2D42-9A9A-98D94C572397}"/>
              </a:ext>
            </a:extLst>
          </p:cNvPr>
          <p:cNvSpPr/>
          <p:nvPr/>
        </p:nvSpPr>
        <p:spPr>
          <a:xfrm>
            <a:off x="11434584" y="1461107"/>
            <a:ext cx="390747" cy="43003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146" name="TextBox 145">
            <a:extLst>
              <a:ext uri="{FF2B5EF4-FFF2-40B4-BE49-F238E27FC236}">
                <a16:creationId xmlns:a16="http://schemas.microsoft.com/office/drawing/2014/main" id="{4DAF0771-8676-EB41-99A0-2E6E13A2084B}"/>
              </a:ext>
            </a:extLst>
          </p:cNvPr>
          <p:cNvSpPr txBox="1"/>
          <p:nvPr/>
        </p:nvSpPr>
        <p:spPr>
          <a:xfrm>
            <a:off x="4123999" y="7605666"/>
            <a:ext cx="1229587" cy="295465"/>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440" i="0" u="none" strike="noStrike" kern="1200" cap="none" spc="0" normalizeH="0" baseline="0" noProof="0" dirty="0">
                <a:ln>
                  <a:noFill/>
                </a:ln>
                <a:solidFill>
                  <a:srgbClr val="FFFFFF"/>
                </a:solidFill>
                <a:effectLst/>
                <a:uLnTx/>
                <a:uFillTx/>
                <a:latin typeface="Amazon Ember"/>
                <a:ea typeface="Amazon Ember Heavy" panose="020B0803020204020204" pitchFamily="34" charset="0"/>
                <a:cs typeface="Amazon Ember Heavy" panose="020B0803020204020204" pitchFamily="34" charset="0"/>
              </a:rPr>
              <a:t>Retire</a:t>
            </a:r>
          </a:p>
        </p:txBody>
      </p:sp>
      <p:sp>
        <p:nvSpPr>
          <p:cNvPr id="147" name="TextBox 146">
            <a:extLst>
              <a:ext uri="{FF2B5EF4-FFF2-40B4-BE49-F238E27FC236}">
                <a16:creationId xmlns:a16="http://schemas.microsoft.com/office/drawing/2014/main" id="{6F39BAF4-16B1-D649-B53A-C345305B0F0B}"/>
              </a:ext>
            </a:extLst>
          </p:cNvPr>
          <p:cNvSpPr txBox="1"/>
          <p:nvPr/>
        </p:nvSpPr>
        <p:spPr>
          <a:xfrm>
            <a:off x="4123999" y="6814751"/>
            <a:ext cx="1229587" cy="295465"/>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440" i="0" u="none" strike="noStrike" kern="1200" cap="none" spc="0" normalizeH="0" baseline="0" noProof="0" dirty="0">
                <a:ln>
                  <a:noFill/>
                </a:ln>
                <a:solidFill>
                  <a:srgbClr val="FFFFFF"/>
                </a:solidFill>
                <a:effectLst/>
                <a:uLnTx/>
                <a:uFillTx/>
                <a:latin typeface="Amazon Ember"/>
                <a:ea typeface="Amazon Ember Heavy" panose="020B0803020204020204" pitchFamily="34" charset="0"/>
                <a:cs typeface="Amazon Ember Heavy" panose="020B0803020204020204" pitchFamily="34" charset="0"/>
              </a:rPr>
              <a:t>Retain</a:t>
            </a:r>
          </a:p>
        </p:txBody>
      </p:sp>
      <p:sp>
        <p:nvSpPr>
          <p:cNvPr id="15" name="Rectangle 14">
            <a:extLst>
              <a:ext uri="{FF2B5EF4-FFF2-40B4-BE49-F238E27FC236}">
                <a16:creationId xmlns:a16="http://schemas.microsoft.com/office/drawing/2014/main" id="{3200BCD6-0A1B-B442-A383-5FFDA6B97DD5}"/>
              </a:ext>
            </a:extLst>
          </p:cNvPr>
          <p:cNvSpPr/>
          <p:nvPr/>
        </p:nvSpPr>
        <p:spPr>
          <a:xfrm>
            <a:off x="7346201" y="2372850"/>
            <a:ext cx="390747" cy="390747"/>
          </a:xfrm>
          <a:prstGeom prst="rect">
            <a:avLst/>
          </a:prstGeom>
          <a:solidFill>
            <a:srgbClr val="0C9B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49" name="Diamond 48">
            <a:extLst>
              <a:ext uri="{FF2B5EF4-FFF2-40B4-BE49-F238E27FC236}">
                <a16:creationId xmlns:a16="http://schemas.microsoft.com/office/drawing/2014/main" id="{295F7574-AEED-8445-AC6B-08518A1998FE}"/>
              </a:ext>
            </a:extLst>
          </p:cNvPr>
          <p:cNvSpPr/>
          <p:nvPr/>
        </p:nvSpPr>
        <p:spPr>
          <a:xfrm>
            <a:off x="5891298" y="2323378"/>
            <a:ext cx="489686" cy="489686"/>
          </a:xfrm>
          <a:prstGeom prst="diamond">
            <a:avLst/>
          </a:prstGeom>
          <a:solidFill>
            <a:srgbClr val="0C9B2E"/>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Arrow Connector 49">
            <a:extLst>
              <a:ext uri="{FF2B5EF4-FFF2-40B4-BE49-F238E27FC236}">
                <a16:creationId xmlns:a16="http://schemas.microsoft.com/office/drawing/2014/main" id="{8F27F959-CEE4-804D-BC5D-95FE17293039}"/>
              </a:ext>
            </a:extLst>
          </p:cNvPr>
          <p:cNvCxnSpPr>
            <a:cxnSpLocks/>
            <a:stCxn id="8" idx="3"/>
            <a:endCxn id="49" idx="1"/>
          </p:cNvCxnSpPr>
          <p:nvPr/>
        </p:nvCxnSpPr>
        <p:spPr>
          <a:xfrm flipV="1">
            <a:off x="4934166" y="2568221"/>
            <a:ext cx="957132" cy="645"/>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70BF5410-BFDC-AD41-86E2-46A57E51F1FC}"/>
              </a:ext>
            </a:extLst>
          </p:cNvPr>
          <p:cNvCxnSpPr>
            <a:cxnSpLocks/>
            <a:stCxn id="49" idx="3"/>
            <a:endCxn id="15" idx="1"/>
          </p:cNvCxnSpPr>
          <p:nvPr/>
        </p:nvCxnSpPr>
        <p:spPr>
          <a:xfrm>
            <a:off x="6380984" y="2568223"/>
            <a:ext cx="965219" cy="3"/>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376208D6-5A1A-1A48-8057-62CCC032B0C2}"/>
              </a:ext>
            </a:extLst>
          </p:cNvPr>
          <p:cNvSpPr/>
          <p:nvPr/>
        </p:nvSpPr>
        <p:spPr>
          <a:xfrm>
            <a:off x="4543419" y="2373492"/>
            <a:ext cx="390747" cy="390747"/>
          </a:xfrm>
          <a:prstGeom prst="rect">
            <a:avLst/>
          </a:prstGeom>
          <a:solidFill>
            <a:srgbClr val="0C9B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150" name="TextBox 149">
            <a:extLst>
              <a:ext uri="{FF2B5EF4-FFF2-40B4-BE49-F238E27FC236}">
                <a16:creationId xmlns:a16="http://schemas.microsoft.com/office/drawing/2014/main" id="{B0EDF0DE-0B5A-B547-817F-6BBB67E702B0}"/>
              </a:ext>
            </a:extLst>
          </p:cNvPr>
          <p:cNvSpPr txBox="1"/>
          <p:nvPr/>
        </p:nvSpPr>
        <p:spPr>
          <a:xfrm>
            <a:off x="4123999" y="2766823"/>
            <a:ext cx="1229587" cy="295465"/>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440" i="0" u="none" strike="noStrike" kern="1200" cap="none" spc="0" normalizeH="0" baseline="0" noProof="0" dirty="0">
                <a:ln>
                  <a:noFill/>
                </a:ln>
                <a:solidFill>
                  <a:srgbClr val="FFFFFF"/>
                </a:solidFill>
                <a:effectLst/>
                <a:uLnTx/>
                <a:uFillTx/>
                <a:latin typeface="Amazon Ember"/>
                <a:ea typeface="Amazon Ember Heavy" panose="020B0803020204020204" pitchFamily="34" charset="0"/>
                <a:cs typeface="Amazon Ember Heavy" panose="020B0803020204020204" pitchFamily="34" charset="0"/>
              </a:rPr>
              <a:t>Re-platform</a:t>
            </a:r>
          </a:p>
        </p:txBody>
      </p:sp>
      <p:sp>
        <p:nvSpPr>
          <p:cNvPr id="184" name="TextBox 183">
            <a:extLst>
              <a:ext uri="{FF2B5EF4-FFF2-40B4-BE49-F238E27FC236}">
                <a16:creationId xmlns:a16="http://schemas.microsoft.com/office/drawing/2014/main" id="{397CC514-1F21-F148-82F5-ABE3F20DB8D2}"/>
              </a:ext>
            </a:extLst>
          </p:cNvPr>
          <p:cNvSpPr txBox="1"/>
          <p:nvPr/>
        </p:nvSpPr>
        <p:spPr>
          <a:xfrm>
            <a:off x="5521347" y="2767058"/>
            <a:ext cx="1229587" cy="467819"/>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Determine</a:t>
            </a:r>
          </a:p>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platform</a:t>
            </a:r>
          </a:p>
        </p:txBody>
      </p:sp>
      <p:sp>
        <p:nvSpPr>
          <p:cNvPr id="189" name="TextBox 188">
            <a:extLst>
              <a:ext uri="{FF2B5EF4-FFF2-40B4-BE49-F238E27FC236}">
                <a16:creationId xmlns:a16="http://schemas.microsoft.com/office/drawing/2014/main" id="{C156E0C8-6030-1B4C-9E17-0403C084B564}"/>
              </a:ext>
            </a:extLst>
          </p:cNvPr>
          <p:cNvSpPr txBox="1"/>
          <p:nvPr/>
        </p:nvSpPr>
        <p:spPr>
          <a:xfrm>
            <a:off x="6674120" y="2767058"/>
            <a:ext cx="1734909" cy="467819"/>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Modify</a:t>
            </a:r>
            <a:b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b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infrastructure</a:t>
            </a:r>
          </a:p>
        </p:txBody>
      </p:sp>
      <p:sp>
        <p:nvSpPr>
          <p:cNvPr id="199" name="TextBox 198">
            <a:extLst>
              <a:ext uri="{FF2B5EF4-FFF2-40B4-BE49-F238E27FC236}">
                <a16:creationId xmlns:a16="http://schemas.microsoft.com/office/drawing/2014/main" id="{B892C560-D3B4-E343-88D6-A7154CAC29D0}"/>
              </a:ext>
            </a:extLst>
          </p:cNvPr>
          <p:cNvSpPr txBox="1"/>
          <p:nvPr/>
        </p:nvSpPr>
        <p:spPr>
          <a:xfrm>
            <a:off x="2793003" y="5134006"/>
            <a:ext cx="863571" cy="270843"/>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Determine</a:t>
            </a:r>
          </a:p>
        </p:txBody>
      </p:sp>
      <p:sp>
        <p:nvSpPr>
          <p:cNvPr id="200" name="TextBox 199">
            <a:extLst>
              <a:ext uri="{FF2B5EF4-FFF2-40B4-BE49-F238E27FC236}">
                <a16:creationId xmlns:a16="http://schemas.microsoft.com/office/drawing/2014/main" id="{97CCE3CD-71D4-CA4B-9AC9-3057517043B7}"/>
              </a:ext>
            </a:extLst>
          </p:cNvPr>
          <p:cNvSpPr txBox="1"/>
          <p:nvPr/>
        </p:nvSpPr>
        <p:spPr>
          <a:xfrm>
            <a:off x="492105" y="5414897"/>
            <a:ext cx="790348" cy="270843"/>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Discover</a:t>
            </a:r>
          </a:p>
        </p:txBody>
      </p:sp>
      <p:sp>
        <p:nvSpPr>
          <p:cNvPr id="202" name="TextBox 201">
            <a:extLst>
              <a:ext uri="{FF2B5EF4-FFF2-40B4-BE49-F238E27FC236}">
                <a16:creationId xmlns:a16="http://schemas.microsoft.com/office/drawing/2014/main" id="{2B9A5ACE-A6C1-DA4F-98D9-308ACF5E4C25}"/>
              </a:ext>
            </a:extLst>
          </p:cNvPr>
          <p:cNvSpPr txBox="1"/>
          <p:nvPr/>
        </p:nvSpPr>
        <p:spPr>
          <a:xfrm rot="16200000">
            <a:off x="9697838" y="3403982"/>
            <a:ext cx="3879491" cy="246221"/>
          </a:xfrm>
          <a:prstGeom prst="rect">
            <a:avLst/>
          </a:prstGeom>
          <a:noFill/>
        </p:spPr>
        <p:txBody>
          <a:bodyPr wrap="square" lIns="0" tIns="0"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32F3E"/>
                </a:solidFill>
                <a:effectLst/>
                <a:uLnTx/>
                <a:uFillTx/>
                <a:latin typeface="Amazon Ember" panose="020B0603020204020204" pitchFamily="34" charset="0"/>
                <a:ea typeface="Amazon Ember" panose="020B0603020204020204" pitchFamily="34" charset="0"/>
                <a:cs typeface="Amazon Ember" panose="020B0603020204020204" pitchFamily="34" charset="0"/>
              </a:rPr>
              <a:t>VALIDATION</a:t>
            </a:r>
          </a:p>
        </p:txBody>
      </p:sp>
      <p:grpSp>
        <p:nvGrpSpPr>
          <p:cNvPr id="240" name="Group 239">
            <a:extLst>
              <a:ext uri="{FF2B5EF4-FFF2-40B4-BE49-F238E27FC236}">
                <a16:creationId xmlns:a16="http://schemas.microsoft.com/office/drawing/2014/main" id="{323EB2C3-152A-4EF2-980A-9A7059FA7C2A}"/>
              </a:ext>
            </a:extLst>
          </p:cNvPr>
          <p:cNvGrpSpPr/>
          <p:nvPr/>
        </p:nvGrpSpPr>
        <p:grpSpPr>
          <a:xfrm>
            <a:off x="332889" y="4286254"/>
            <a:ext cx="1108780" cy="1108780"/>
            <a:chOff x="418142" y="2678909"/>
            <a:chExt cx="692988" cy="692988"/>
          </a:xfrm>
        </p:grpSpPr>
        <p:sp>
          <p:nvSpPr>
            <p:cNvPr id="83" name="Oval 82">
              <a:extLst>
                <a:ext uri="{FF2B5EF4-FFF2-40B4-BE49-F238E27FC236}">
                  <a16:creationId xmlns:a16="http://schemas.microsoft.com/office/drawing/2014/main" id="{4F3F1503-FDB8-544C-8DB1-AE1A617037CE}"/>
                </a:ext>
              </a:extLst>
            </p:cNvPr>
            <p:cNvSpPr/>
            <p:nvPr/>
          </p:nvSpPr>
          <p:spPr>
            <a:xfrm>
              <a:off x="418142" y="2678909"/>
              <a:ext cx="692988" cy="692988"/>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05" name="Group 104">
              <a:extLst>
                <a:ext uri="{FF2B5EF4-FFF2-40B4-BE49-F238E27FC236}">
                  <a16:creationId xmlns:a16="http://schemas.microsoft.com/office/drawing/2014/main" id="{0383A789-C7D5-4764-ADEA-C9C1DB82FA21}"/>
                </a:ext>
              </a:extLst>
            </p:cNvPr>
            <p:cNvGrpSpPr/>
            <p:nvPr/>
          </p:nvGrpSpPr>
          <p:grpSpPr>
            <a:xfrm>
              <a:off x="564322" y="2829018"/>
              <a:ext cx="400628" cy="392772"/>
              <a:chOff x="-1073707" y="4177676"/>
              <a:chExt cx="443180" cy="434491"/>
            </a:xfrm>
          </p:grpSpPr>
          <p:sp>
            <p:nvSpPr>
              <p:cNvPr id="144" name="Freeform: Shape 143">
                <a:extLst>
                  <a:ext uri="{FF2B5EF4-FFF2-40B4-BE49-F238E27FC236}">
                    <a16:creationId xmlns:a16="http://schemas.microsoft.com/office/drawing/2014/main" id="{E31C6E18-E16C-471F-A45E-940650F2557A}"/>
                  </a:ext>
                </a:extLst>
              </p:cNvPr>
              <p:cNvSpPr/>
              <p:nvPr/>
            </p:nvSpPr>
            <p:spPr>
              <a:xfrm>
                <a:off x="-1043358" y="420831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accent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1D516C"/>
                  </a:solidFill>
                  <a:effectLst/>
                  <a:uLnTx/>
                  <a:uFillTx/>
                  <a:latin typeface="Arial"/>
                  <a:ea typeface="+mn-ea"/>
                  <a:cs typeface="+mn-cs"/>
                </a:endParaRPr>
              </a:p>
            </p:txBody>
          </p:sp>
          <p:grpSp>
            <p:nvGrpSpPr>
              <p:cNvPr id="145" name="Group 144">
                <a:extLst>
                  <a:ext uri="{FF2B5EF4-FFF2-40B4-BE49-F238E27FC236}">
                    <a16:creationId xmlns:a16="http://schemas.microsoft.com/office/drawing/2014/main" id="{05AD0103-E67A-4F72-A8E7-012EDCAF7B00}"/>
                  </a:ext>
                </a:extLst>
              </p:cNvPr>
              <p:cNvGrpSpPr/>
              <p:nvPr/>
            </p:nvGrpSpPr>
            <p:grpSpPr>
              <a:xfrm>
                <a:off x="-1073707" y="4177676"/>
                <a:ext cx="443180" cy="434491"/>
                <a:chOff x="-1073707" y="4177676"/>
                <a:chExt cx="443180" cy="434491"/>
              </a:xfrm>
            </p:grpSpPr>
            <p:sp>
              <p:nvSpPr>
                <p:cNvPr id="152" name="Freeform: Shape 151">
                  <a:extLst>
                    <a:ext uri="{FF2B5EF4-FFF2-40B4-BE49-F238E27FC236}">
                      <a16:creationId xmlns:a16="http://schemas.microsoft.com/office/drawing/2014/main" id="{CF2F87CD-BD0D-4E89-AC8F-D29CF0FA546D}"/>
                    </a:ext>
                  </a:extLst>
                </p:cNvPr>
                <p:cNvSpPr/>
                <p:nvPr/>
              </p:nvSpPr>
              <p:spPr>
                <a:xfrm>
                  <a:off x="-1073707" y="417767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1D516C"/>
                    </a:solidFill>
                    <a:effectLst/>
                    <a:uLnTx/>
                    <a:uFillTx/>
                    <a:latin typeface="Arial"/>
                    <a:ea typeface="+mn-ea"/>
                    <a:cs typeface="+mn-cs"/>
                  </a:endParaRPr>
                </a:p>
              </p:txBody>
            </p:sp>
            <p:sp>
              <p:nvSpPr>
                <p:cNvPr id="153" name="Freeform: Shape 152">
                  <a:extLst>
                    <a:ext uri="{FF2B5EF4-FFF2-40B4-BE49-F238E27FC236}">
                      <a16:creationId xmlns:a16="http://schemas.microsoft.com/office/drawing/2014/main" id="{C75EB684-564F-4EB1-911E-54CC6A2987BE}"/>
                    </a:ext>
                  </a:extLst>
                </p:cNvPr>
                <p:cNvSpPr/>
                <p:nvPr/>
              </p:nvSpPr>
              <p:spPr>
                <a:xfrm>
                  <a:off x="-1053109" y="421661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1D516C"/>
                    </a:solidFill>
                    <a:effectLst/>
                    <a:uLnTx/>
                    <a:uFillTx/>
                    <a:latin typeface="Arial"/>
                    <a:ea typeface="+mn-ea"/>
                    <a:cs typeface="+mn-cs"/>
                  </a:endParaRPr>
                </a:p>
              </p:txBody>
            </p:sp>
            <p:sp>
              <p:nvSpPr>
                <p:cNvPr id="154" name="Freeform: Shape 153">
                  <a:extLst>
                    <a:ext uri="{FF2B5EF4-FFF2-40B4-BE49-F238E27FC236}">
                      <a16:creationId xmlns:a16="http://schemas.microsoft.com/office/drawing/2014/main" id="{5ACAA597-9BED-4299-89BB-6ACFABD52AE4}"/>
                    </a:ext>
                  </a:extLst>
                </p:cNvPr>
                <p:cNvSpPr/>
                <p:nvPr/>
              </p:nvSpPr>
              <p:spPr>
                <a:xfrm>
                  <a:off x="-830071" y="441262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1D516C"/>
                    </a:solidFill>
                    <a:effectLst/>
                    <a:uLnTx/>
                    <a:uFillTx/>
                    <a:latin typeface="Arial"/>
                    <a:ea typeface="+mn-ea"/>
                    <a:cs typeface="+mn-cs"/>
                  </a:endParaRPr>
                </a:p>
              </p:txBody>
            </p:sp>
            <p:sp>
              <p:nvSpPr>
                <p:cNvPr id="155" name="Freeform: Shape 154">
                  <a:extLst>
                    <a:ext uri="{FF2B5EF4-FFF2-40B4-BE49-F238E27FC236}">
                      <a16:creationId xmlns:a16="http://schemas.microsoft.com/office/drawing/2014/main" id="{840A7C50-6407-4A2C-9422-42D01DB1A4E1}"/>
                    </a:ext>
                  </a:extLst>
                </p:cNvPr>
                <p:cNvSpPr/>
                <p:nvPr/>
              </p:nvSpPr>
              <p:spPr>
                <a:xfrm>
                  <a:off x="-724184" y="452011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1D516C"/>
                    </a:solidFill>
                    <a:effectLst/>
                    <a:uLnTx/>
                    <a:uFillTx/>
                    <a:latin typeface="Arial"/>
                    <a:ea typeface="+mn-ea"/>
                    <a:cs typeface="+mn-cs"/>
                  </a:endParaRPr>
                </a:p>
              </p:txBody>
            </p:sp>
            <p:sp>
              <p:nvSpPr>
                <p:cNvPr id="156" name="Freeform: Shape 155">
                  <a:extLst>
                    <a:ext uri="{FF2B5EF4-FFF2-40B4-BE49-F238E27FC236}">
                      <a16:creationId xmlns:a16="http://schemas.microsoft.com/office/drawing/2014/main" id="{91C69E87-10F3-40C3-A794-70D48881A17A}"/>
                    </a:ext>
                  </a:extLst>
                </p:cNvPr>
                <p:cNvSpPr/>
                <p:nvPr/>
              </p:nvSpPr>
              <p:spPr>
                <a:xfrm>
                  <a:off x="-746713" y="449759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srgbClr val="1D516C"/>
                    </a:solidFill>
                    <a:effectLst/>
                    <a:uLnTx/>
                    <a:uFillTx/>
                    <a:latin typeface="Arial"/>
                    <a:ea typeface="+mn-ea"/>
                    <a:cs typeface="+mn-cs"/>
                  </a:endParaRPr>
                </a:p>
              </p:txBody>
            </p:sp>
          </p:grpSp>
        </p:grpSp>
      </p:grpSp>
      <p:grpSp>
        <p:nvGrpSpPr>
          <p:cNvPr id="69" name="Group 68">
            <a:extLst>
              <a:ext uri="{FF2B5EF4-FFF2-40B4-BE49-F238E27FC236}">
                <a16:creationId xmlns:a16="http://schemas.microsoft.com/office/drawing/2014/main" id="{D5EA5841-C00F-4DF0-B79E-E73CD979D7D6}"/>
              </a:ext>
            </a:extLst>
          </p:cNvPr>
          <p:cNvGrpSpPr/>
          <p:nvPr/>
        </p:nvGrpSpPr>
        <p:grpSpPr>
          <a:xfrm>
            <a:off x="11825330" y="2827116"/>
            <a:ext cx="2488968" cy="1399952"/>
            <a:chOff x="11825330" y="3534012"/>
            <a:chExt cx="2488968" cy="1399952"/>
          </a:xfrm>
        </p:grpSpPr>
        <p:sp>
          <p:nvSpPr>
            <p:cNvPr id="119" name="Rectangle 118">
              <a:extLst>
                <a:ext uri="{FF2B5EF4-FFF2-40B4-BE49-F238E27FC236}">
                  <a16:creationId xmlns:a16="http://schemas.microsoft.com/office/drawing/2014/main" id="{F42817A4-91B1-9E4A-A195-2AAC1740AC94}"/>
                </a:ext>
              </a:extLst>
            </p:cNvPr>
            <p:cNvSpPr/>
            <p:nvPr/>
          </p:nvSpPr>
          <p:spPr>
            <a:xfrm>
              <a:off x="12331118" y="3897883"/>
              <a:ext cx="390747" cy="39074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0" name="Straight Arrow Connector 119">
              <a:extLst>
                <a:ext uri="{FF2B5EF4-FFF2-40B4-BE49-F238E27FC236}">
                  <a16:creationId xmlns:a16="http://schemas.microsoft.com/office/drawing/2014/main" id="{754766FB-D97A-264B-94E4-E73C8CBC13BE}"/>
                </a:ext>
              </a:extLst>
            </p:cNvPr>
            <p:cNvCxnSpPr>
              <a:cxnSpLocks/>
              <a:endCxn id="119" idx="1"/>
            </p:cNvCxnSpPr>
            <p:nvPr/>
          </p:nvCxnSpPr>
          <p:spPr>
            <a:xfrm>
              <a:off x="11825330" y="4093255"/>
              <a:ext cx="505789" cy="3"/>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2" name="Oval 121">
              <a:extLst>
                <a:ext uri="{FF2B5EF4-FFF2-40B4-BE49-F238E27FC236}">
                  <a16:creationId xmlns:a16="http://schemas.microsoft.com/office/drawing/2014/main" id="{1282B81F-CEA5-8F48-8DC2-DCD97A098E1B}"/>
                </a:ext>
              </a:extLst>
            </p:cNvPr>
            <p:cNvSpPr/>
            <p:nvPr/>
          </p:nvSpPr>
          <p:spPr>
            <a:xfrm>
              <a:off x="13205518" y="3534012"/>
              <a:ext cx="1108780" cy="110878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24" name="Straight Arrow Connector 123">
              <a:extLst>
                <a:ext uri="{FF2B5EF4-FFF2-40B4-BE49-F238E27FC236}">
                  <a16:creationId xmlns:a16="http://schemas.microsoft.com/office/drawing/2014/main" id="{B2E06969-754E-5F4D-A768-F47D5352ED16}"/>
                </a:ext>
              </a:extLst>
            </p:cNvPr>
            <p:cNvCxnSpPr>
              <a:cxnSpLocks/>
              <a:stCxn id="119" idx="3"/>
              <a:endCxn id="122" idx="2"/>
            </p:cNvCxnSpPr>
            <p:nvPr/>
          </p:nvCxnSpPr>
          <p:spPr>
            <a:xfrm flipV="1">
              <a:off x="12721865" y="4088402"/>
              <a:ext cx="483653" cy="4856"/>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97" name="TextBox 196">
              <a:extLst>
                <a:ext uri="{FF2B5EF4-FFF2-40B4-BE49-F238E27FC236}">
                  <a16:creationId xmlns:a16="http://schemas.microsoft.com/office/drawing/2014/main" id="{31FA11E4-D048-C248-99AE-2EE990FAC95A}"/>
                </a:ext>
              </a:extLst>
            </p:cNvPr>
            <p:cNvSpPr txBox="1"/>
            <p:nvPr/>
          </p:nvSpPr>
          <p:spPr>
            <a:xfrm>
              <a:off x="12131317" y="4288213"/>
              <a:ext cx="790348" cy="270843"/>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Execute</a:t>
              </a:r>
            </a:p>
          </p:txBody>
        </p:sp>
        <p:sp>
          <p:nvSpPr>
            <p:cNvPr id="198" name="TextBox 197">
              <a:extLst>
                <a:ext uri="{FF2B5EF4-FFF2-40B4-BE49-F238E27FC236}">
                  <a16:creationId xmlns:a16="http://schemas.microsoft.com/office/drawing/2014/main" id="{AD53A9D3-6D48-1E4C-983E-8D03F691AF8A}"/>
                </a:ext>
              </a:extLst>
            </p:cNvPr>
            <p:cNvSpPr txBox="1"/>
            <p:nvPr/>
          </p:nvSpPr>
          <p:spPr>
            <a:xfrm>
              <a:off x="13249356" y="4663121"/>
              <a:ext cx="1021103" cy="270843"/>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Production</a:t>
              </a:r>
            </a:p>
          </p:txBody>
        </p:sp>
        <p:grpSp>
          <p:nvGrpSpPr>
            <p:cNvPr id="2" name="Group 1">
              <a:extLst>
                <a:ext uri="{FF2B5EF4-FFF2-40B4-BE49-F238E27FC236}">
                  <a16:creationId xmlns:a16="http://schemas.microsoft.com/office/drawing/2014/main" id="{771B6BCC-CC8C-45F8-BED3-0CB4662E9C7A}"/>
                </a:ext>
              </a:extLst>
            </p:cNvPr>
            <p:cNvGrpSpPr/>
            <p:nvPr/>
          </p:nvGrpSpPr>
          <p:grpSpPr>
            <a:xfrm>
              <a:off x="13302515" y="3853799"/>
              <a:ext cx="817238" cy="444819"/>
              <a:chOff x="8246639" y="2350981"/>
              <a:chExt cx="412000" cy="224250"/>
            </a:xfrm>
          </p:grpSpPr>
          <p:grpSp>
            <p:nvGrpSpPr>
              <p:cNvPr id="172" name="Group 171">
                <a:extLst>
                  <a:ext uri="{FF2B5EF4-FFF2-40B4-BE49-F238E27FC236}">
                    <a16:creationId xmlns:a16="http://schemas.microsoft.com/office/drawing/2014/main" id="{0F3BAEAD-B656-46EB-BEC9-6D201D6BFA39}"/>
                  </a:ext>
                </a:extLst>
              </p:cNvPr>
              <p:cNvGrpSpPr/>
              <p:nvPr/>
            </p:nvGrpSpPr>
            <p:grpSpPr>
              <a:xfrm>
                <a:off x="8315107" y="2350981"/>
                <a:ext cx="343532" cy="224250"/>
                <a:chOff x="706143" y="880866"/>
                <a:chExt cx="847002" cy="552904"/>
              </a:xfrm>
            </p:grpSpPr>
            <p:sp>
              <p:nvSpPr>
                <p:cNvPr id="201" name="Freeform: Shape 200">
                  <a:extLst>
                    <a:ext uri="{FF2B5EF4-FFF2-40B4-BE49-F238E27FC236}">
                      <a16:creationId xmlns:a16="http://schemas.microsoft.com/office/drawing/2014/main" id="{C0BDBAE0-7F7C-41EA-A6A1-507F08AB3411}"/>
                    </a:ext>
                  </a:extLst>
                </p:cNvPr>
                <p:cNvSpPr/>
                <p:nvPr/>
              </p:nvSpPr>
              <p:spPr>
                <a:xfrm>
                  <a:off x="706143" y="880866"/>
                  <a:ext cx="847002" cy="552904"/>
                </a:xfrm>
                <a:custGeom>
                  <a:avLst/>
                  <a:gdLst>
                    <a:gd name="connsiteX0" fmla="*/ 123521 w 847001"/>
                    <a:gd name="connsiteY0" fmla="*/ 248150 h 552903"/>
                    <a:gd name="connsiteX1" fmla="*/ 121756 w 847001"/>
                    <a:gd name="connsiteY1" fmla="*/ 221681 h 552903"/>
                    <a:gd name="connsiteX2" fmla="*/ 247042 w 847001"/>
                    <a:gd name="connsiteY2" fmla="*/ 26988 h 552903"/>
                    <a:gd name="connsiteX3" fmla="*/ 485261 w 847001"/>
                    <a:gd name="connsiteY3" fmla="*/ 74632 h 552903"/>
                    <a:gd name="connsiteX4" fmla="*/ 543493 w 847001"/>
                    <a:gd name="connsiteY4" fmla="*/ 170508 h 552903"/>
                    <a:gd name="connsiteX5" fmla="*/ 543493 w 847001"/>
                    <a:gd name="connsiteY5" fmla="*/ 170508 h 552903"/>
                    <a:gd name="connsiteX6" fmla="*/ 707599 w 847001"/>
                    <a:gd name="connsiteY6" fmla="*/ 244033 h 552903"/>
                    <a:gd name="connsiteX7" fmla="*/ 707599 w 847001"/>
                    <a:gd name="connsiteY7" fmla="*/ 245797 h 552903"/>
                    <a:gd name="connsiteX8" fmla="*/ 842884 w 847001"/>
                    <a:gd name="connsiteY8" fmla="*/ 397552 h 552903"/>
                    <a:gd name="connsiteX9" fmla="*/ 703482 w 847001"/>
                    <a:gd name="connsiteY9" fmla="*/ 549306 h 552903"/>
                    <a:gd name="connsiteX10" fmla="*/ 162930 w 847001"/>
                    <a:gd name="connsiteY10" fmla="*/ 548718 h 552903"/>
                    <a:gd name="connsiteX11" fmla="*/ 9411 w 847001"/>
                    <a:gd name="connsiteY11" fmla="*/ 408727 h 552903"/>
                    <a:gd name="connsiteX12" fmla="*/ 8823 w 847001"/>
                    <a:gd name="connsiteY12" fmla="*/ 396375 h 552903"/>
                    <a:gd name="connsiteX13" fmla="*/ 123521 w 847001"/>
                    <a:gd name="connsiteY13" fmla="*/ 248150 h 552903"/>
                    <a:gd name="connsiteX14" fmla="*/ 123521 w 847001"/>
                    <a:gd name="connsiteY14" fmla="*/ 248150 h 55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001" h="552903">
                      <a:moveTo>
                        <a:pt x="123521" y="248150"/>
                      </a:moveTo>
                      <a:cubicBezTo>
                        <a:pt x="122345" y="239327"/>
                        <a:pt x="121756" y="230504"/>
                        <a:pt x="121756" y="221681"/>
                      </a:cubicBezTo>
                      <a:cubicBezTo>
                        <a:pt x="121756" y="145804"/>
                        <a:pt x="173518" y="58163"/>
                        <a:pt x="247042" y="26988"/>
                      </a:cubicBezTo>
                      <a:cubicBezTo>
                        <a:pt x="341742" y="-13009"/>
                        <a:pt x="428206" y="17577"/>
                        <a:pt x="485261" y="74632"/>
                      </a:cubicBezTo>
                      <a:cubicBezTo>
                        <a:pt x="511730" y="101101"/>
                        <a:pt x="531141" y="134040"/>
                        <a:pt x="543493" y="170508"/>
                      </a:cubicBezTo>
                      <a:lnTo>
                        <a:pt x="543493" y="170508"/>
                      </a:lnTo>
                      <a:cubicBezTo>
                        <a:pt x="591725" y="105218"/>
                        <a:pt x="699364" y="125805"/>
                        <a:pt x="707599" y="244033"/>
                      </a:cubicBezTo>
                      <a:lnTo>
                        <a:pt x="707599" y="245797"/>
                      </a:lnTo>
                      <a:cubicBezTo>
                        <a:pt x="756419" y="254032"/>
                        <a:pt x="842884" y="288735"/>
                        <a:pt x="842884" y="397552"/>
                      </a:cubicBezTo>
                      <a:cubicBezTo>
                        <a:pt x="842884" y="537542"/>
                        <a:pt x="703482" y="549306"/>
                        <a:pt x="703482" y="549306"/>
                      </a:cubicBezTo>
                      <a:lnTo>
                        <a:pt x="162930" y="548718"/>
                      </a:lnTo>
                      <a:cubicBezTo>
                        <a:pt x="83524" y="548718"/>
                        <a:pt x="14117" y="488134"/>
                        <a:pt x="9411" y="408727"/>
                      </a:cubicBezTo>
                      <a:cubicBezTo>
                        <a:pt x="9411" y="404610"/>
                        <a:pt x="8823" y="400493"/>
                        <a:pt x="8823" y="396375"/>
                      </a:cubicBezTo>
                      <a:cubicBezTo>
                        <a:pt x="8823" y="302852"/>
                        <a:pt x="69995" y="262267"/>
                        <a:pt x="123521" y="248150"/>
                      </a:cubicBezTo>
                      <a:lnTo>
                        <a:pt x="123521" y="248150"/>
                      </a:lnTo>
                      <a:close/>
                    </a:path>
                  </a:pathLst>
                </a:custGeom>
                <a:noFill/>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sp>
              <p:nvSpPr>
                <p:cNvPr id="215" name="Freeform: Shape 214">
                  <a:extLst>
                    <a:ext uri="{FF2B5EF4-FFF2-40B4-BE49-F238E27FC236}">
                      <a16:creationId xmlns:a16="http://schemas.microsoft.com/office/drawing/2014/main" id="{1BFE2537-F896-4F3C-AD7F-7AB74B358326}"/>
                    </a:ext>
                  </a:extLst>
                </p:cNvPr>
                <p:cNvSpPr/>
                <p:nvPr/>
              </p:nvSpPr>
              <p:spPr>
                <a:xfrm>
                  <a:off x="796136" y="1264889"/>
                  <a:ext cx="288216" cy="17646"/>
                </a:xfrm>
                <a:custGeom>
                  <a:avLst/>
                  <a:gdLst>
                    <a:gd name="connsiteX0" fmla="*/ 8823 w 288215"/>
                    <a:gd name="connsiteY0" fmla="*/ 8823 h 17645"/>
                    <a:gd name="connsiteX1" fmla="*/ 284098 w 288215"/>
                    <a:gd name="connsiteY1" fmla="*/ 8823 h 17645"/>
                  </a:gdLst>
                  <a:ahLst/>
                  <a:cxnLst>
                    <a:cxn ang="0">
                      <a:pos x="connsiteX0" y="connsiteY0"/>
                    </a:cxn>
                    <a:cxn ang="0">
                      <a:pos x="connsiteX1" y="connsiteY1"/>
                    </a:cxn>
                  </a:cxnLst>
                  <a:rect l="l" t="t" r="r" b="b"/>
                  <a:pathLst>
                    <a:path w="288215" h="17645">
                      <a:moveTo>
                        <a:pt x="8823" y="8823"/>
                      </a:moveTo>
                      <a:lnTo>
                        <a:pt x="284098" y="8823"/>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sp>
              <p:nvSpPr>
                <p:cNvPr id="217" name="Freeform: Shape 216">
                  <a:extLst>
                    <a:ext uri="{FF2B5EF4-FFF2-40B4-BE49-F238E27FC236}">
                      <a16:creationId xmlns:a16="http://schemas.microsoft.com/office/drawing/2014/main" id="{38FD3E28-2071-4CC3-BB2D-03571EFDC46C}"/>
                    </a:ext>
                  </a:extLst>
                </p:cNvPr>
                <p:cNvSpPr/>
                <p:nvPr/>
              </p:nvSpPr>
              <p:spPr>
                <a:xfrm>
                  <a:off x="1132584" y="1264889"/>
                  <a:ext cx="117639" cy="17646"/>
                </a:xfrm>
                <a:custGeom>
                  <a:avLst/>
                  <a:gdLst>
                    <a:gd name="connsiteX0" fmla="*/ 8823 w 117639"/>
                    <a:gd name="connsiteY0" fmla="*/ 8823 h 17645"/>
                    <a:gd name="connsiteX1" fmla="*/ 109404 w 117639"/>
                    <a:gd name="connsiteY1" fmla="*/ 8823 h 17645"/>
                  </a:gdLst>
                  <a:ahLst/>
                  <a:cxnLst>
                    <a:cxn ang="0">
                      <a:pos x="connsiteX0" y="connsiteY0"/>
                    </a:cxn>
                    <a:cxn ang="0">
                      <a:pos x="connsiteX1" y="connsiteY1"/>
                    </a:cxn>
                  </a:cxnLst>
                  <a:rect l="l" t="t" r="r" b="b"/>
                  <a:pathLst>
                    <a:path w="117639" h="17645">
                      <a:moveTo>
                        <a:pt x="8823" y="8823"/>
                      </a:moveTo>
                      <a:lnTo>
                        <a:pt x="109404" y="8823"/>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sp>
              <p:nvSpPr>
                <p:cNvPr id="218" name="Freeform: Shape 217">
                  <a:extLst>
                    <a:ext uri="{FF2B5EF4-FFF2-40B4-BE49-F238E27FC236}">
                      <a16:creationId xmlns:a16="http://schemas.microsoft.com/office/drawing/2014/main" id="{1291F74F-BC21-46D8-9A3D-5E4C147CEF96}"/>
                    </a:ext>
                  </a:extLst>
                </p:cNvPr>
                <p:cNvSpPr/>
                <p:nvPr/>
              </p:nvSpPr>
              <p:spPr>
                <a:xfrm>
                  <a:off x="974360" y="1185483"/>
                  <a:ext cx="376445" cy="17646"/>
                </a:xfrm>
                <a:custGeom>
                  <a:avLst/>
                  <a:gdLst>
                    <a:gd name="connsiteX0" fmla="*/ 8823 w 376445"/>
                    <a:gd name="connsiteY0" fmla="*/ 8823 h 17645"/>
                    <a:gd name="connsiteX1" fmla="*/ 368799 w 376445"/>
                    <a:gd name="connsiteY1" fmla="*/ 8823 h 17645"/>
                  </a:gdLst>
                  <a:ahLst/>
                  <a:cxnLst>
                    <a:cxn ang="0">
                      <a:pos x="connsiteX0" y="connsiteY0"/>
                    </a:cxn>
                    <a:cxn ang="0">
                      <a:pos x="connsiteX1" y="connsiteY1"/>
                    </a:cxn>
                  </a:cxnLst>
                  <a:rect l="l" t="t" r="r" b="b"/>
                  <a:pathLst>
                    <a:path w="376445" h="17645">
                      <a:moveTo>
                        <a:pt x="8823" y="8823"/>
                      </a:moveTo>
                      <a:lnTo>
                        <a:pt x="368799" y="8823"/>
                      </a:lnTo>
                    </a:path>
                  </a:pathLst>
                </a:custGeom>
                <a:ln w="19050" cap="flat">
                  <a:solidFill>
                    <a:schemeClr val="tx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grpSp>
          <p:grpSp>
            <p:nvGrpSpPr>
              <p:cNvPr id="173" name="Group 172">
                <a:extLst>
                  <a:ext uri="{FF2B5EF4-FFF2-40B4-BE49-F238E27FC236}">
                    <a16:creationId xmlns:a16="http://schemas.microsoft.com/office/drawing/2014/main" id="{59562C3E-CF08-4CBD-9108-C1FC2DED67B4}"/>
                  </a:ext>
                </a:extLst>
              </p:cNvPr>
              <p:cNvGrpSpPr/>
              <p:nvPr/>
            </p:nvGrpSpPr>
            <p:grpSpPr>
              <a:xfrm>
                <a:off x="8246639" y="2378865"/>
                <a:ext cx="386235" cy="167472"/>
                <a:chOff x="537330" y="949617"/>
                <a:chExt cx="952289" cy="412913"/>
              </a:xfrm>
            </p:grpSpPr>
            <p:sp>
              <p:nvSpPr>
                <p:cNvPr id="174" name="Freeform: Shape 173">
                  <a:extLst>
                    <a:ext uri="{FF2B5EF4-FFF2-40B4-BE49-F238E27FC236}">
                      <a16:creationId xmlns:a16="http://schemas.microsoft.com/office/drawing/2014/main" id="{B4EAD6AB-6177-4FAF-864C-7355837FEA35}"/>
                    </a:ext>
                  </a:extLst>
                </p:cNvPr>
                <p:cNvSpPr/>
                <p:nvPr/>
              </p:nvSpPr>
              <p:spPr>
                <a:xfrm>
                  <a:off x="654970" y="1185483"/>
                  <a:ext cx="52938" cy="17646"/>
                </a:xfrm>
                <a:custGeom>
                  <a:avLst/>
                  <a:gdLst>
                    <a:gd name="connsiteX0" fmla="*/ 8823 w 52937"/>
                    <a:gd name="connsiteY0" fmla="*/ 8823 h 17645"/>
                    <a:gd name="connsiteX1" fmla="*/ 44115 w 52937"/>
                    <a:gd name="connsiteY1" fmla="*/ 8823 h 17645"/>
                  </a:gdLst>
                  <a:ahLst/>
                  <a:cxnLst>
                    <a:cxn ang="0">
                      <a:pos x="connsiteX0" y="connsiteY0"/>
                    </a:cxn>
                    <a:cxn ang="0">
                      <a:pos x="connsiteX1" y="connsiteY1"/>
                    </a:cxn>
                  </a:cxnLst>
                  <a:rect l="l" t="t" r="r" b="b"/>
                  <a:pathLst>
                    <a:path w="52937" h="17645">
                      <a:moveTo>
                        <a:pt x="8823" y="8823"/>
                      </a:moveTo>
                      <a:lnTo>
                        <a:pt x="44115" y="8823"/>
                      </a:lnTo>
                    </a:path>
                  </a:pathLst>
                </a:custGeom>
                <a:ln w="19050" cap="flat">
                  <a:solidFill>
                    <a:schemeClr val="accent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sp>
              <p:nvSpPr>
                <p:cNvPr id="175" name="Freeform: Shape 174">
                  <a:extLst>
                    <a:ext uri="{FF2B5EF4-FFF2-40B4-BE49-F238E27FC236}">
                      <a16:creationId xmlns:a16="http://schemas.microsoft.com/office/drawing/2014/main" id="{21DA1B20-4258-4945-AC55-8EC99CA4276D}"/>
                    </a:ext>
                  </a:extLst>
                </p:cNvPr>
                <p:cNvSpPr/>
                <p:nvPr/>
              </p:nvSpPr>
              <p:spPr>
                <a:xfrm>
                  <a:off x="758492" y="1185483"/>
                  <a:ext cx="117639" cy="17646"/>
                </a:xfrm>
                <a:custGeom>
                  <a:avLst/>
                  <a:gdLst>
                    <a:gd name="connsiteX0" fmla="*/ 8823 w 117639"/>
                    <a:gd name="connsiteY0" fmla="*/ 8823 h 17645"/>
                    <a:gd name="connsiteX1" fmla="*/ 111169 w 117639"/>
                    <a:gd name="connsiteY1" fmla="*/ 8823 h 17645"/>
                  </a:gdLst>
                  <a:ahLst/>
                  <a:cxnLst>
                    <a:cxn ang="0">
                      <a:pos x="connsiteX0" y="connsiteY0"/>
                    </a:cxn>
                    <a:cxn ang="0">
                      <a:pos x="connsiteX1" y="connsiteY1"/>
                    </a:cxn>
                  </a:cxnLst>
                  <a:rect l="l" t="t" r="r" b="b"/>
                  <a:pathLst>
                    <a:path w="117639" h="17645">
                      <a:moveTo>
                        <a:pt x="8823" y="8823"/>
                      </a:moveTo>
                      <a:lnTo>
                        <a:pt x="111169" y="8823"/>
                      </a:lnTo>
                    </a:path>
                  </a:pathLst>
                </a:custGeom>
                <a:ln w="19050" cap="flat">
                  <a:solidFill>
                    <a:schemeClr val="accent1"/>
                  </a:solidFill>
                  <a:custDash>
                    <a:ds d="869873" sp="869873"/>
                  </a:custDash>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sp>
              <p:nvSpPr>
                <p:cNvPr id="176" name="Freeform: Shape 175">
                  <a:extLst>
                    <a:ext uri="{FF2B5EF4-FFF2-40B4-BE49-F238E27FC236}">
                      <a16:creationId xmlns:a16="http://schemas.microsoft.com/office/drawing/2014/main" id="{8429540F-7C66-4F39-A553-32E875E1FC69}"/>
                    </a:ext>
                  </a:extLst>
                </p:cNvPr>
                <p:cNvSpPr/>
                <p:nvPr/>
              </p:nvSpPr>
              <p:spPr>
                <a:xfrm>
                  <a:off x="894953" y="1185483"/>
                  <a:ext cx="52938" cy="17646"/>
                </a:xfrm>
                <a:custGeom>
                  <a:avLst/>
                  <a:gdLst>
                    <a:gd name="connsiteX0" fmla="*/ 8823 w 52937"/>
                    <a:gd name="connsiteY0" fmla="*/ 8823 h 17645"/>
                    <a:gd name="connsiteX1" fmla="*/ 44115 w 52937"/>
                    <a:gd name="connsiteY1" fmla="*/ 8823 h 17645"/>
                  </a:gdLst>
                  <a:ahLst/>
                  <a:cxnLst>
                    <a:cxn ang="0">
                      <a:pos x="connsiteX0" y="connsiteY0"/>
                    </a:cxn>
                    <a:cxn ang="0">
                      <a:pos x="connsiteX1" y="connsiteY1"/>
                    </a:cxn>
                  </a:cxnLst>
                  <a:rect l="l" t="t" r="r" b="b"/>
                  <a:pathLst>
                    <a:path w="52937" h="17645">
                      <a:moveTo>
                        <a:pt x="8823" y="8823"/>
                      </a:moveTo>
                      <a:lnTo>
                        <a:pt x="44115" y="8823"/>
                      </a:lnTo>
                    </a:path>
                  </a:pathLst>
                </a:custGeom>
                <a:ln w="15875" cap="flat">
                  <a:solidFill>
                    <a:schemeClr val="accent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sp>
              <p:nvSpPr>
                <p:cNvPr id="177" name="Freeform: Shape 176">
                  <a:extLst>
                    <a:ext uri="{FF2B5EF4-FFF2-40B4-BE49-F238E27FC236}">
                      <a16:creationId xmlns:a16="http://schemas.microsoft.com/office/drawing/2014/main" id="{08C33D9E-8760-466E-B833-4EF61C78F102}"/>
                    </a:ext>
                  </a:extLst>
                </p:cNvPr>
                <p:cNvSpPr/>
                <p:nvPr/>
              </p:nvSpPr>
              <p:spPr>
                <a:xfrm>
                  <a:off x="537330" y="1344884"/>
                  <a:ext cx="47056" cy="17646"/>
                </a:xfrm>
                <a:custGeom>
                  <a:avLst/>
                  <a:gdLst>
                    <a:gd name="connsiteX0" fmla="*/ 8823 w 47055"/>
                    <a:gd name="connsiteY0" fmla="*/ 8823 h 17645"/>
                    <a:gd name="connsiteX1" fmla="*/ 44115 w 47055"/>
                    <a:gd name="connsiteY1" fmla="*/ 8823 h 17645"/>
                  </a:gdLst>
                  <a:ahLst/>
                  <a:cxnLst>
                    <a:cxn ang="0">
                      <a:pos x="connsiteX0" y="connsiteY0"/>
                    </a:cxn>
                    <a:cxn ang="0">
                      <a:pos x="connsiteX1" y="connsiteY1"/>
                    </a:cxn>
                  </a:cxnLst>
                  <a:rect l="l" t="t" r="r" b="b"/>
                  <a:pathLst>
                    <a:path w="47055" h="17645">
                      <a:moveTo>
                        <a:pt x="8823" y="8823"/>
                      </a:moveTo>
                      <a:lnTo>
                        <a:pt x="44115" y="8823"/>
                      </a:lnTo>
                    </a:path>
                  </a:pathLst>
                </a:custGeom>
                <a:ln w="19050" cap="flat">
                  <a:solidFill>
                    <a:schemeClr val="accent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sp>
              <p:nvSpPr>
                <p:cNvPr id="178" name="Freeform: Shape 177">
                  <a:extLst>
                    <a:ext uri="{FF2B5EF4-FFF2-40B4-BE49-F238E27FC236}">
                      <a16:creationId xmlns:a16="http://schemas.microsoft.com/office/drawing/2014/main" id="{FA764FB7-5E46-494E-AE54-18EB9CE6F930}"/>
                    </a:ext>
                  </a:extLst>
                </p:cNvPr>
                <p:cNvSpPr/>
                <p:nvPr/>
              </p:nvSpPr>
              <p:spPr>
                <a:xfrm>
                  <a:off x="634971" y="1344884"/>
                  <a:ext cx="235278" cy="17646"/>
                </a:xfrm>
                <a:custGeom>
                  <a:avLst/>
                  <a:gdLst>
                    <a:gd name="connsiteX0" fmla="*/ 8823 w 235278"/>
                    <a:gd name="connsiteY0" fmla="*/ 8823 h 17645"/>
                    <a:gd name="connsiteX1" fmla="*/ 227043 w 235278"/>
                    <a:gd name="connsiteY1" fmla="*/ 8823 h 17645"/>
                  </a:gdLst>
                  <a:ahLst/>
                  <a:cxnLst>
                    <a:cxn ang="0">
                      <a:pos x="connsiteX0" y="connsiteY0"/>
                    </a:cxn>
                    <a:cxn ang="0">
                      <a:pos x="connsiteX1" y="connsiteY1"/>
                    </a:cxn>
                  </a:cxnLst>
                  <a:rect l="l" t="t" r="r" b="b"/>
                  <a:pathLst>
                    <a:path w="235278" h="17645">
                      <a:moveTo>
                        <a:pt x="8823" y="8823"/>
                      </a:moveTo>
                      <a:lnTo>
                        <a:pt x="227043" y="8823"/>
                      </a:lnTo>
                    </a:path>
                  </a:pathLst>
                </a:custGeom>
                <a:ln w="19050" cap="flat">
                  <a:solidFill>
                    <a:schemeClr val="accent1"/>
                  </a:solidFill>
                  <a:custDash>
                    <a:ds d="795000" sp="795000"/>
                  </a:custDash>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sp>
              <p:nvSpPr>
                <p:cNvPr id="179" name="Freeform: Shape 178">
                  <a:extLst>
                    <a:ext uri="{FF2B5EF4-FFF2-40B4-BE49-F238E27FC236}">
                      <a16:creationId xmlns:a16="http://schemas.microsoft.com/office/drawing/2014/main" id="{D868A113-5149-42BA-AF4E-B6AF9CCA19ED}"/>
                    </a:ext>
                  </a:extLst>
                </p:cNvPr>
                <p:cNvSpPr/>
                <p:nvPr/>
              </p:nvSpPr>
              <p:spPr>
                <a:xfrm>
                  <a:off x="884366" y="1344884"/>
                  <a:ext cx="52938" cy="17646"/>
                </a:xfrm>
                <a:custGeom>
                  <a:avLst/>
                  <a:gdLst>
                    <a:gd name="connsiteX0" fmla="*/ 8823 w 52937"/>
                    <a:gd name="connsiteY0" fmla="*/ 8823 h 17645"/>
                    <a:gd name="connsiteX1" fmla="*/ 44115 w 52937"/>
                    <a:gd name="connsiteY1" fmla="*/ 8823 h 17645"/>
                  </a:gdLst>
                  <a:ahLst/>
                  <a:cxnLst>
                    <a:cxn ang="0">
                      <a:pos x="connsiteX0" y="connsiteY0"/>
                    </a:cxn>
                    <a:cxn ang="0">
                      <a:pos x="connsiteX1" y="connsiteY1"/>
                    </a:cxn>
                  </a:cxnLst>
                  <a:rect l="l" t="t" r="r" b="b"/>
                  <a:pathLst>
                    <a:path w="52937" h="17645">
                      <a:moveTo>
                        <a:pt x="8823" y="8823"/>
                      </a:moveTo>
                      <a:lnTo>
                        <a:pt x="44115" y="8823"/>
                      </a:lnTo>
                    </a:path>
                  </a:pathLst>
                </a:custGeom>
                <a:ln w="19050" cap="flat">
                  <a:solidFill>
                    <a:schemeClr val="accent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sp>
              <p:nvSpPr>
                <p:cNvPr id="180" name="Freeform: Shape 179">
                  <a:extLst>
                    <a:ext uri="{FF2B5EF4-FFF2-40B4-BE49-F238E27FC236}">
                      <a16:creationId xmlns:a16="http://schemas.microsoft.com/office/drawing/2014/main" id="{FD989CAB-086E-4B1B-84CD-01058454A1B1}"/>
                    </a:ext>
                  </a:extLst>
                </p:cNvPr>
                <p:cNvSpPr/>
                <p:nvPr/>
              </p:nvSpPr>
              <p:spPr>
                <a:xfrm>
                  <a:off x="1196698" y="949617"/>
                  <a:ext cx="52938" cy="17646"/>
                </a:xfrm>
                <a:custGeom>
                  <a:avLst/>
                  <a:gdLst>
                    <a:gd name="connsiteX0" fmla="*/ 8823 w 52937"/>
                    <a:gd name="connsiteY0" fmla="*/ 8823 h 17645"/>
                    <a:gd name="connsiteX1" fmla="*/ 44115 w 52937"/>
                    <a:gd name="connsiteY1" fmla="*/ 8823 h 17645"/>
                  </a:gdLst>
                  <a:ahLst/>
                  <a:cxnLst>
                    <a:cxn ang="0">
                      <a:pos x="connsiteX0" y="connsiteY0"/>
                    </a:cxn>
                    <a:cxn ang="0">
                      <a:pos x="connsiteX1" y="connsiteY1"/>
                    </a:cxn>
                  </a:cxnLst>
                  <a:rect l="l" t="t" r="r" b="b"/>
                  <a:pathLst>
                    <a:path w="52937" h="17645">
                      <a:moveTo>
                        <a:pt x="8823" y="8823"/>
                      </a:moveTo>
                      <a:lnTo>
                        <a:pt x="44115" y="8823"/>
                      </a:lnTo>
                    </a:path>
                  </a:pathLst>
                </a:custGeom>
                <a:ln w="19050" cap="flat">
                  <a:solidFill>
                    <a:schemeClr val="accent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sp>
              <p:nvSpPr>
                <p:cNvPr id="181" name="Freeform: Shape 180">
                  <a:extLst>
                    <a:ext uri="{FF2B5EF4-FFF2-40B4-BE49-F238E27FC236}">
                      <a16:creationId xmlns:a16="http://schemas.microsoft.com/office/drawing/2014/main" id="{5686E020-B0D5-4555-98A5-7235CA0081C0}"/>
                    </a:ext>
                  </a:extLst>
                </p:cNvPr>
                <p:cNvSpPr/>
                <p:nvPr/>
              </p:nvSpPr>
              <p:spPr>
                <a:xfrm>
                  <a:off x="1300220" y="949617"/>
                  <a:ext cx="117639" cy="17646"/>
                </a:xfrm>
                <a:custGeom>
                  <a:avLst/>
                  <a:gdLst>
                    <a:gd name="connsiteX0" fmla="*/ 8823 w 117639"/>
                    <a:gd name="connsiteY0" fmla="*/ 8823 h 17645"/>
                    <a:gd name="connsiteX1" fmla="*/ 111169 w 117639"/>
                    <a:gd name="connsiteY1" fmla="*/ 8823 h 17645"/>
                  </a:gdLst>
                  <a:ahLst/>
                  <a:cxnLst>
                    <a:cxn ang="0">
                      <a:pos x="connsiteX0" y="connsiteY0"/>
                    </a:cxn>
                    <a:cxn ang="0">
                      <a:pos x="connsiteX1" y="connsiteY1"/>
                    </a:cxn>
                  </a:cxnLst>
                  <a:rect l="l" t="t" r="r" b="b"/>
                  <a:pathLst>
                    <a:path w="117639" h="17645">
                      <a:moveTo>
                        <a:pt x="8823" y="8823"/>
                      </a:moveTo>
                      <a:lnTo>
                        <a:pt x="111169" y="8823"/>
                      </a:lnTo>
                    </a:path>
                  </a:pathLst>
                </a:custGeom>
                <a:ln w="19050" cap="flat">
                  <a:solidFill>
                    <a:schemeClr val="accent1"/>
                  </a:solidFill>
                  <a:custDash>
                    <a:ds d="869873" sp="869873"/>
                  </a:custDash>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sp>
              <p:nvSpPr>
                <p:cNvPr id="182" name="Freeform: Shape 181">
                  <a:extLst>
                    <a:ext uri="{FF2B5EF4-FFF2-40B4-BE49-F238E27FC236}">
                      <a16:creationId xmlns:a16="http://schemas.microsoft.com/office/drawing/2014/main" id="{A8261C4A-6AC2-43A7-AE2C-8CB4CDF4258B}"/>
                    </a:ext>
                  </a:extLst>
                </p:cNvPr>
                <p:cNvSpPr/>
                <p:nvPr/>
              </p:nvSpPr>
              <p:spPr>
                <a:xfrm>
                  <a:off x="1436681" y="949617"/>
                  <a:ext cx="52938" cy="17646"/>
                </a:xfrm>
                <a:custGeom>
                  <a:avLst/>
                  <a:gdLst>
                    <a:gd name="connsiteX0" fmla="*/ 8823 w 52937"/>
                    <a:gd name="connsiteY0" fmla="*/ 8823 h 17645"/>
                    <a:gd name="connsiteX1" fmla="*/ 44115 w 52937"/>
                    <a:gd name="connsiteY1" fmla="*/ 8823 h 17645"/>
                  </a:gdLst>
                  <a:ahLst/>
                  <a:cxnLst>
                    <a:cxn ang="0">
                      <a:pos x="connsiteX0" y="connsiteY0"/>
                    </a:cxn>
                    <a:cxn ang="0">
                      <a:pos x="connsiteX1" y="connsiteY1"/>
                    </a:cxn>
                  </a:cxnLst>
                  <a:rect l="l" t="t" r="r" b="b"/>
                  <a:pathLst>
                    <a:path w="52937" h="17645">
                      <a:moveTo>
                        <a:pt x="8823" y="8823"/>
                      </a:moveTo>
                      <a:lnTo>
                        <a:pt x="44115" y="8823"/>
                      </a:lnTo>
                    </a:path>
                  </a:pathLst>
                </a:custGeom>
                <a:ln w="19050" cap="flat">
                  <a:solidFill>
                    <a:schemeClr val="accent1"/>
                  </a:solidFill>
                  <a:prstDash val="solid"/>
                  <a:round/>
                </a:ln>
              </p:spPr>
              <p:txBody>
                <a:bodyPr rtlCol="0" anchor="ctr"/>
                <a:lstStyle/>
                <a:p>
                  <a:pPr marL="0" marR="0" lvl="0" indent="0" algn="l" defTabSz="731520" rtl="0" eaLnBrk="1" fontAlgn="auto" latinLnBrk="0" hangingPunct="1">
                    <a:lnSpc>
                      <a:spcPct val="100000"/>
                    </a:lnSpc>
                    <a:spcBef>
                      <a:spcPts val="0"/>
                    </a:spcBef>
                    <a:spcAft>
                      <a:spcPts val="0"/>
                    </a:spcAft>
                    <a:buClrTx/>
                    <a:buSzTx/>
                    <a:buFontTx/>
                    <a:buNone/>
                    <a:tabLst/>
                    <a:defRPr/>
                  </a:pPr>
                  <a:endParaRPr kumimoji="0" lang="en-US" sz="3389" b="0" i="0" u="none" strike="noStrike" kern="1200" cap="none" spc="0" normalizeH="0" baseline="0" noProof="0">
                    <a:ln>
                      <a:noFill/>
                    </a:ln>
                    <a:solidFill>
                      <a:srgbClr val="000000"/>
                    </a:solidFill>
                    <a:effectLst/>
                    <a:uLnTx/>
                    <a:uFillTx/>
                    <a:latin typeface="Amazon Ember"/>
                    <a:ea typeface="+mn-ea"/>
                    <a:cs typeface="+mn-cs"/>
                  </a:endParaRPr>
                </a:p>
              </p:txBody>
            </p:sp>
          </p:grpSp>
        </p:grpSp>
      </p:grpSp>
      <p:sp>
        <p:nvSpPr>
          <p:cNvPr id="131" name="TextBox 130">
            <a:extLst>
              <a:ext uri="{FF2B5EF4-FFF2-40B4-BE49-F238E27FC236}">
                <a16:creationId xmlns:a16="http://schemas.microsoft.com/office/drawing/2014/main" id="{6E716CF8-D191-4C41-9AA6-B3D6CB42FCED}"/>
              </a:ext>
            </a:extLst>
          </p:cNvPr>
          <p:cNvSpPr txBox="1"/>
          <p:nvPr/>
        </p:nvSpPr>
        <p:spPr>
          <a:xfrm>
            <a:off x="1803947" y="5134006"/>
            <a:ext cx="790348" cy="467820"/>
          </a:xfrm>
          <a:prstGeom prst="rect">
            <a:avLst/>
          </a:prstGeom>
          <a:noFill/>
        </p:spPr>
        <p:txBody>
          <a:bodyPr wrap="square" lIns="0" tIns="73152" rIns="0" bIns="0" rtlCol="0">
            <a:spAutoFit/>
          </a:bodyPr>
          <a:lstStyle/>
          <a:p>
            <a:pPr lvl="0" algn="ctr" defTabSz="731502"/>
            <a:r>
              <a:rPr lang="en-US" sz="1280"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Assess/ Prioritize</a:t>
            </a:r>
          </a:p>
        </p:txBody>
      </p:sp>
      <p:grpSp>
        <p:nvGrpSpPr>
          <p:cNvPr id="238" name="Group 237">
            <a:extLst>
              <a:ext uri="{FF2B5EF4-FFF2-40B4-BE49-F238E27FC236}">
                <a16:creationId xmlns:a16="http://schemas.microsoft.com/office/drawing/2014/main" id="{C2F2D255-7979-4482-B956-15125CB5B61A}"/>
              </a:ext>
            </a:extLst>
          </p:cNvPr>
          <p:cNvGrpSpPr/>
          <p:nvPr/>
        </p:nvGrpSpPr>
        <p:grpSpPr>
          <a:xfrm>
            <a:off x="1950604" y="4320046"/>
            <a:ext cx="496882" cy="701681"/>
            <a:chOff x="-1056533" y="4742617"/>
            <a:chExt cx="280327" cy="395869"/>
          </a:xfrm>
        </p:grpSpPr>
        <p:sp>
          <p:nvSpPr>
            <p:cNvPr id="139" name="Freeform: Shape 138">
              <a:extLst>
                <a:ext uri="{FF2B5EF4-FFF2-40B4-BE49-F238E27FC236}">
                  <a16:creationId xmlns:a16="http://schemas.microsoft.com/office/drawing/2014/main" id="{CE305EB4-8116-4B14-A18E-B2227F9FFF90}"/>
                </a:ext>
              </a:extLst>
            </p:cNvPr>
            <p:cNvSpPr/>
            <p:nvPr/>
          </p:nvSpPr>
          <p:spPr>
            <a:xfrm>
              <a:off x="-1056533" y="4742617"/>
              <a:ext cx="280005" cy="395869"/>
            </a:xfrm>
            <a:custGeom>
              <a:avLst/>
              <a:gdLst>
                <a:gd name="connsiteX0" fmla="*/ 4828 w 280004"/>
                <a:gd name="connsiteY0" fmla="*/ 382995 h 395868"/>
                <a:gd name="connsiteX1" fmla="*/ 4828 w 280004"/>
                <a:gd name="connsiteY1" fmla="*/ 15449 h 395868"/>
                <a:gd name="connsiteX2" fmla="*/ 15449 w 280004"/>
                <a:gd name="connsiteY2" fmla="*/ 4828 h 395868"/>
                <a:gd name="connsiteX3" fmla="*/ 185382 w 280004"/>
                <a:gd name="connsiteY3" fmla="*/ 4828 h 395868"/>
                <a:gd name="connsiteX4" fmla="*/ 275821 w 280004"/>
                <a:gd name="connsiteY4" fmla="*/ 95266 h 395868"/>
                <a:gd name="connsiteX5" fmla="*/ 275821 w 280004"/>
                <a:gd name="connsiteY5" fmla="*/ 382995 h 395868"/>
                <a:gd name="connsiteX6" fmla="*/ 265200 w 280004"/>
                <a:gd name="connsiteY6" fmla="*/ 393616 h 395868"/>
                <a:gd name="connsiteX7" fmla="*/ 15449 w 280004"/>
                <a:gd name="connsiteY7" fmla="*/ 393616 h 395868"/>
                <a:gd name="connsiteX8" fmla="*/ 4828 w 280004"/>
                <a:gd name="connsiteY8" fmla="*/ 382995 h 39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395868">
                  <a:moveTo>
                    <a:pt x="4828" y="382995"/>
                  </a:moveTo>
                  <a:lnTo>
                    <a:pt x="4828" y="15449"/>
                  </a:lnTo>
                  <a:cubicBezTo>
                    <a:pt x="4828" y="9655"/>
                    <a:pt x="9655" y="4828"/>
                    <a:pt x="15449" y="4828"/>
                  </a:cubicBezTo>
                  <a:lnTo>
                    <a:pt x="185382" y="4828"/>
                  </a:lnTo>
                  <a:lnTo>
                    <a:pt x="275821" y="95266"/>
                  </a:lnTo>
                  <a:lnTo>
                    <a:pt x="275821" y="382995"/>
                  </a:lnTo>
                  <a:cubicBezTo>
                    <a:pt x="275821" y="388788"/>
                    <a:pt x="270993" y="393616"/>
                    <a:pt x="265200" y="393616"/>
                  </a:cubicBezTo>
                  <a:lnTo>
                    <a:pt x="15449" y="393616"/>
                  </a:lnTo>
                  <a:cubicBezTo>
                    <a:pt x="9655" y="393616"/>
                    <a:pt x="4828" y="388788"/>
                    <a:pt x="4828" y="382995"/>
                  </a:cubicBezTo>
                  <a:close/>
                </a:path>
              </a:pathLst>
            </a:custGeom>
            <a:noFill/>
            <a:ln w="19050" cap="flat">
              <a:solidFill>
                <a:schemeClr val="tx1"/>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A9B34C1E-FBFF-4421-A952-9BA75BE4556B}"/>
                </a:ext>
              </a:extLst>
            </p:cNvPr>
            <p:cNvSpPr/>
            <p:nvPr/>
          </p:nvSpPr>
          <p:spPr>
            <a:xfrm>
              <a:off x="-875978" y="4742617"/>
              <a:ext cx="99772" cy="99772"/>
            </a:xfrm>
            <a:custGeom>
              <a:avLst/>
              <a:gdLst>
                <a:gd name="connsiteX0" fmla="*/ 4828 w 99771"/>
                <a:gd name="connsiteY0" fmla="*/ 95266 h 99771"/>
                <a:gd name="connsiteX1" fmla="*/ 95266 w 99771"/>
                <a:gd name="connsiteY1" fmla="*/ 95266 h 99771"/>
                <a:gd name="connsiteX2" fmla="*/ 4828 w 99771"/>
                <a:gd name="connsiteY2" fmla="*/ 4828 h 99771"/>
              </a:gdLst>
              <a:ahLst/>
              <a:cxnLst>
                <a:cxn ang="0">
                  <a:pos x="connsiteX0" y="connsiteY0"/>
                </a:cxn>
                <a:cxn ang="0">
                  <a:pos x="connsiteX1" y="connsiteY1"/>
                </a:cxn>
                <a:cxn ang="0">
                  <a:pos x="connsiteX2" y="connsiteY2"/>
                </a:cxn>
              </a:cxnLst>
              <a:rect l="l" t="t" r="r" b="b"/>
              <a:pathLst>
                <a:path w="99771" h="99771">
                  <a:moveTo>
                    <a:pt x="4828" y="95266"/>
                  </a:moveTo>
                  <a:lnTo>
                    <a:pt x="95266" y="95266"/>
                  </a:lnTo>
                  <a:lnTo>
                    <a:pt x="4828" y="4828"/>
                  </a:lnTo>
                  <a:close/>
                </a:path>
              </a:pathLst>
            </a:custGeom>
            <a:noFill/>
            <a:ln w="19050" cap="flat">
              <a:solidFill>
                <a:schemeClr val="tx1"/>
              </a:solidFill>
              <a:prstDash val="solid"/>
              <a:round/>
            </a:ln>
          </p:spPr>
          <p:txBody>
            <a:bodyPr rtlCol="0" anchor="ctr"/>
            <a:lstStyle/>
            <a:p>
              <a:endParaRPr lang="en-US"/>
            </a:p>
          </p:txBody>
        </p:sp>
        <p:sp>
          <p:nvSpPr>
            <p:cNvPr id="141" name="Freeform: Shape 140">
              <a:extLst>
                <a:ext uri="{FF2B5EF4-FFF2-40B4-BE49-F238E27FC236}">
                  <a16:creationId xmlns:a16="http://schemas.microsoft.com/office/drawing/2014/main" id="{2A055740-71D5-4AE9-BC23-C368E9E070EB}"/>
                </a:ext>
              </a:extLst>
            </p:cNvPr>
            <p:cNvSpPr/>
            <p:nvPr/>
          </p:nvSpPr>
          <p:spPr>
            <a:xfrm>
              <a:off x="-1016624" y="4906114"/>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9050" cap="flat">
              <a:solidFill>
                <a:schemeClr val="accent1"/>
              </a:solid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1400D3BD-C6AC-4766-89CC-E2EFD8C3A46C}"/>
                </a:ext>
              </a:extLst>
            </p:cNvPr>
            <p:cNvSpPr/>
            <p:nvPr/>
          </p:nvSpPr>
          <p:spPr>
            <a:xfrm>
              <a:off x="-1016624" y="4958896"/>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9050" cap="flat">
              <a:solidFill>
                <a:schemeClr val="accent1"/>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F14AEFE1-4352-47C2-97C8-06F4723DD7EF}"/>
                </a:ext>
              </a:extLst>
            </p:cNvPr>
            <p:cNvSpPr/>
            <p:nvPr/>
          </p:nvSpPr>
          <p:spPr>
            <a:xfrm>
              <a:off x="-1016624" y="5012001"/>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9050" cap="flat">
              <a:solidFill>
                <a:schemeClr val="accent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02256162-6F56-4E2A-AAF2-C53CFE377ABD}"/>
                </a:ext>
              </a:extLst>
            </p:cNvPr>
            <p:cNvSpPr/>
            <p:nvPr/>
          </p:nvSpPr>
          <p:spPr>
            <a:xfrm>
              <a:off x="-1016624" y="5065105"/>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9050" cap="flat">
              <a:solidFill>
                <a:schemeClr val="accent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A79DD36E-79F5-40A7-9DE4-1311C45A696A}"/>
                </a:ext>
              </a:extLst>
            </p:cNvPr>
            <p:cNvSpPr/>
            <p:nvPr/>
          </p:nvSpPr>
          <p:spPr>
            <a:xfrm>
              <a:off x="-1016624" y="4853009"/>
              <a:ext cx="115864" cy="9655"/>
            </a:xfrm>
            <a:custGeom>
              <a:avLst/>
              <a:gdLst>
                <a:gd name="connsiteX0" fmla="*/ 4828 w 115864"/>
                <a:gd name="connsiteY0" fmla="*/ 4828 h 9655"/>
                <a:gd name="connsiteX1" fmla="*/ 113289 w 115864"/>
                <a:gd name="connsiteY1" fmla="*/ 4828 h 9655"/>
              </a:gdLst>
              <a:ahLst/>
              <a:cxnLst>
                <a:cxn ang="0">
                  <a:pos x="connsiteX0" y="connsiteY0"/>
                </a:cxn>
                <a:cxn ang="0">
                  <a:pos x="connsiteX1" y="connsiteY1"/>
                </a:cxn>
              </a:cxnLst>
              <a:rect l="l" t="t" r="r" b="b"/>
              <a:pathLst>
                <a:path w="115864" h="9655">
                  <a:moveTo>
                    <a:pt x="4828" y="4828"/>
                  </a:moveTo>
                  <a:lnTo>
                    <a:pt x="113289" y="4828"/>
                  </a:lnTo>
                </a:path>
              </a:pathLst>
            </a:custGeom>
            <a:ln w="19050" cap="flat">
              <a:solidFill>
                <a:schemeClr val="accent1"/>
              </a:solidFill>
              <a:prstDash val="solid"/>
              <a:round/>
            </a:ln>
          </p:spPr>
          <p:txBody>
            <a:bodyPr rtlCol="0" anchor="ctr"/>
            <a:lstStyle/>
            <a:p>
              <a:endParaRPr lang="en-US"/>
            </a:p>
          </p:txBody>
        </p:sp>
      </p:grpSp>
      <p:cxnSp>
        <p:nvCxnSpPr>
          <p:cNvPr id="159" name="Straight Arrow Connector 158">
            <a:extLst>
              <a:ext uri="{FF2B5EF4-FFF2-40B4-BE49-F238E27FC236}">
                <a16:creationId xmlns:a16="http://schemas.microsoft.com/office/drawing/2014/main" id="{DFD8D8D6-98B2-42B4-82CB-462BABF77E3E}"/>
              </a:ext>
            </a:extLst>
          </p:cNvPr>
          <p:cNvCxnSpPr>
            <a:cxnSpLocks/>
          </p:cNvCxnSpPr>
          <p:nvPr/>
        </p:nvCxnSpPr>
        <p:spPr>
          <a:xfrm>
            <a:off x="2553249" y="4840644"/>
            <a:ext cx="403173"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91F67DBD-45AB-4C26-A118-D13FE5B75137}"/>
              </a:ext>
            </a:extLst>
          </p:cNvPr>
          <p:cNvCxnSpPr>
            <a:cxnSpLocks/>
            <a:stCxn id="4" idx="3"/>
          </p:cNvCxnSpPr>
          <p:nvPr/>
        </p:nvCxnSpPr>
        <p:spPr>
          <a:xfrm>
            <a:off x="3512845" y="4840647"/>
            <a:ext cx="1030575" cy="6805"/>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a16="http://schemas.microsoft.com/office/drawing/2014/main" id="{A7DCD811-196B-4194-82CD-47B8E83CED8A}"/>
              </a:ext>
            </a:extLst>
          </p:cNvPr>
          <p:cNvCxnSpPr>
            <a:cxnSpLocks/>
            <a:stCxn id="4" idx="3"/>
            <a:endCxn id="132" idx="1"/>
          </p:cNvCxnSpPr>
          <p:nvPr/>
        </p:nvCxnSpPr>
        <p:spPr>
          <a:xfrm flipV="1">
            <a:off x="3512845" y="3571566"/>
            <a:ext cx="1030574" cy="1269081"/>
          </a:xfrm>
          <a:prstGeom prst="bentConnector3">
            <a:avLst>
              <a:gd name="adj1" fmla="val 32877"/>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32" name="Rectangle 131">
            <a:extLst>
              <a:ext uri="{FF2B5EF4-FFF2-40B4-BE49-F238E27FC236}">
                <a16:creationId xmlns:a16="http://schemas.microsoft.com/office/drawing/2014/main" id="{3893F454-812F-4916-ADCD-E0531FAE6487}"/>
              </a:ext>
            </a:extLst>
          </p:cNvPr>
          <p:cNvSpPr/>
          <p:nvPr/>
        </p:nvSpPr>
        <p:spPr>
          <a:xfrm>
            <a:off x="4543419" y="3376192"/>
            <a:ext cx="390747" cy="390747"/>
          </a:xfrm>
          <a:prstGeom prst="rect">
            <a:avLst/>
          </a:prstGeom>
          <a:solidFill>
            <a:srgbClr val="FB57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133" name="Rectangle 132">
            <a:extLst>
              <a:ext uri="{FF2B5EF4-FFF2-40B4-BE49-F238E27FC236}">
                <a16:creationId xmlns:a16="http://schemas.microsoft.com/office/drawing/2014/main" id="{6CFF0888-D120-4B85-8A1C-53483F9CFD02}"/>
              </a:ext>
            </a:extLst>
          </p:cNvPr>
          <p:cNvSpPr/>
          <p:nvPr/>
        </p:nvSpPr>
        <p:spPr>
          <a:xfrm>
            <a:off x="5950181" y="3375439"/>
            <a:ext cx="390747" cy="390747"/>
          </a:xfrm>
          <a:prstGeom prst="rect">
            <a:avLst/>
          </a:prstGeom>
          <a:solidFill>
            <a:srgbClr val="FB57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4" name="Straight Arrow Connector 133">
            <a:extLst>
              <a:ext uri="{FF2B5EF4-FFF2-40B4-BE49-F238E27FC236}">
                <a16:creationId xmlns:a16="http://schemas.microsoft.com/office/drawing/2014/main" id="{480A5CCE-EA29-4462-9E72-68557D554FB5}"/>
              </a:ext>
            </a:extLst>
          </p:cNvPr>
          <p:cNvCxnSpPr>
            <a:cxnSpLocks/>
            <a:stCxn id="132" idx="3"/>
            <a:endCxn id="133" idx="1"/>
          </p:cNvCxnSpPr>
          <p:nvPr/>
        </p:nvCxnSpPr>
        <p:spPr>
          <a:xfrm flipV="1">
            <a:off x="4934166" y="3570813"/>
            <a:ext cx="1016015" cy="753"/>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35" name="Rectangle 134">
            <a:extLst>
              <a:ext uri="{FF2B5EF4-FFF2-40B4-BE49-F238E27FC236}">
                <a16:creationId xmlns:a16="http://schemas.microsoft.com/office/drawing/2014/main" id="{2A82F408-C821-4A92-B97B-864BA9A03AB4}"/>
              </a:ext>
            </a:extLst>
          </p:cNvPr>
          <p:cNvSpPr/>
          <p:nvPr/>
        </p:nvSpPr>
        <p:spPr>
          <a:xfrm>
            <a:off x="7355614" y="3371311"/>
            <a:ext cx="390747" cy="390747"/>
          </a:xfrm>
          <a:prstGeom prst="rect">
            <a:avLst/>
          </a:prstGeom>
          <a:solidFill>
            <a:srgbClr val="FB57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36" name="Straight Arrow Connector 135">
            <a:extLst>
              <a:ext uri="{FF2B5EF4-FFF2-40B4-BE49-F238E27FC236}">
                <a16:creationId xmlns:a16="http://schemas.microsoft.com/office/drawing/2014/main" id="{6D203D7A-A8D9-454B-B006-31AC3C328FEA}"/>
              </a:ext>
            </a:extLst>
          </p:cNvPr>
          <p:cNvCxnSpPr>
            <a:cxnSpLocks/>
            <a:stCxn id="133" idx="3"/>
            <a:endCxn id="135" idx="1"/>
          </p:cNvCxnSpPr>
          <p:nvPr/>
        </p:nvCxnSpPr>
        <p:spPr>
          <a:xfrm flipV="1">
            <a:off x="6340928" y="3566687"/>
            <a:ext cx="1014686" cy="4128"/>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F7F69FB2-3E6C-4680-B3C8-CC280B283F91}"/>
              </a:ext>
            </a:extLst>
          </p:cNvPr>
          <p:cNvCxnSpPr>
            <a:cxnSpLocks/>
            <a:stCxn id="135" idx="3"/>
          </p:cNvCxnSpPr>
          <p:nvPr/>
        </p:nvCxnSpPr>
        <p:spPr>
          <a:xfrm>
            <a:off x="7746361" y="3566687"/>
            <a:ext cx="3678811"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4975D595-68B9-4781-8F89-CBA2EE7CB7FE}"/>
              </a:ext>
            </a:extLst>
          </p:cNvPr>
          <p:cNvSpPr txBox="1"/>
          <p:nvPr/>
        </p:nvSpPr>
        <p:spPr>
          <a:xfrm>
            <a:off x="4123999" y="3771712"/>
            <a:ext cx="1229587" cy="295465"/>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440" i="0" u="none" strike="noStrike" kern="1200" cap="none" spc="0" normalizeH="0" baseline="0" noProof="0" dirty="0">
                <a:ln>
                  <a:noFill/>
                </a:ln>
                <a:solidFill>
                  <a:srgbClr val="FFFFFF"/>
                </a:solidFill>
                <a:effectLst/>
                <a:uLnTx/>
                <a:uFillTx/>
                <a:latin typeface="Amazon Ember"/>
                <a:ea typeface="Amazon Ember Heavy" panose="020B0803020204020204" pitchFamily="34" charset="0"/>
                <a:cs typeface="Amazon Ember Heavy" panose="020B0803020204020204" pitchFamily="34" charset="0"/>
              </a:rPr>
              <a:t>Repurchase</a:t>
            </a:r>
          </a:p>
        </p:txBody>
      </p:sp>
      <p:sp>
        <p:nvSpPr>
          <p:cNvPr id="163" name="TextBox 162">
            <a:extLst>
              <a:ext uri="{FF2B5EF4-FFF2-40B4-BE49-F238E27FC236}">
                <a16:creationId xmlns:a16="http://schemas.microsoft.com/office/drawing/2014/main" id="{BD1297A0-17CF-4584-B9FB-91056CAFC11F}"/>
              </a:ext>
            </a:extLst>
          </p:cNvPr>
          <p:cNvSpPr txBox="1"/>
          <p:nvPr/>
        </p:nvSpPr>
        <p:spPr>
          <a:xfrm>
            <a:off x="5530760" y="3736654"/>
            <a:ext cx="1229587" cy="467819"/>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Buy</a:t>
            </a:r>
          </a:p>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COTS/SaaS</a:t>
            </a:r>
          </a:p>
        </p:txBody>
      </p:sp>
      <p:sp>
        <p:nvSpPr>
          <p:cNvPr id="164" name="TextBox 163">
            <a:extLst>
              <a:ext uri="{FF2B5EF4-FFF2-40B4-BE49-F238E27FC236}">
                <a16:creationId xmlns:a16="http://schemas.microsoft.com/office/drawing/2014/main" id="{4183BD46-A6A7-446E-9FB2-A6CA248D44B8}"/>
              </a:ext>
            </a:extLst>
          </p:cNvPr>
          <p:cNvSpPr txBox="1"/>
          <p:nvPr/>
        </p:nvSpPr>
        <p:spPr>
          <a:xfrm>
            <a:off x="6936193" y="3736654"/>
            <a:ext cx="1229587" cy="270843"/>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Install/setup</a:t>
            </a:r>
          </a:p>
        </p:txBody>
      </p:sp>
      <p:sp>
        <p:nvSpPr>
          <p:cNvPr id="123" name="Rectangle 122">
            <a:extLst>
              <a:ext uri="{FF2B5EF4-FFF2-40B4-BE49-F238E27FC236}">
                <a16:creationId xmlns:a16="http://schemas.microsoft.com/office/drawing/2014/main" id="{8461F323-650D-4380-86A9-30B461F4B934}"/>
              </a:ext>
            </a:extLst>
          </p:cNvPr>
          <p:cNvSpPr/>
          <p:nvPr/>
        </p:nvSpPr>
        <p:spPr>
          <a:xfrm>
            <a:off x="4543419" y="5467408"/>
            <a:ext cx="390747" cy="390747"/>
          </a:xfrm>
          <a:prstGeom prst="rect">
            <a:avLst/>
          </a:prstGeom>
          <a:solidFill>
            <a:srgbClr val="3EB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sp>
        <p:nvSpPr>
          <p:cNvPr id="125" name="TextBox 124">
            <a:extLst>
              <a:ext uri="{FF2B5EF4-FFF2-40B4-BE49-F238E27FC236}">
                <a16:creationId xmlns:a16="http://schemas.microsoft.com/office/drawing/2014/main" id="{DD21FE35-87B5-46AE-8091-8028DD7C5501}"/>
              </a:ext>
            </a:extLst>
          </p:cNvPr>
          <p:cNvSpPr txBox="1"/>
          <p:nvPr/>
        </p:nvSpPr>
        <p:spPr>
          <a:xfrm>
            <a:off x="3933824" y="5799324"/>
            <a:ext cx="1609936" cy="494879"/>
          </a:xfrm>
          <a:prstGeom prst="rect">
            <a:avLst/>
          </a:prstGeom>
          <a:noFill/>
        </p:spPr>
        <p:txBody>
          <a:bodyPr wrap="square" lIns="0" tIns="73152"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440" i="0" u="none" strike="noStrike" kern="1200" cap="none" spc="0" normalizeH="0" baseline="0" noProof="0" dirty="0">
                <a:ln>
                  <a:noFill/>
                </a:ln>
                <a:solidFill>
                  <a:srgbClr val="FFFFFF"/>
                </a:solidFill>
                <a:effectLst/>
                <a:uLnTx/>
                <a:uFillTx/>
                <a:latin typeface="Amazon Ember"/>
                <a:ea typeface="Amazon Ember Heavy" panose="020B0803020204020204" pitchFamily="34" charset="0"/>
                <a:cs typeface="Amazon Ember Heavy" panose="020B0803020204020204" pitchFamily="34" charset="0"/>
              </a:rPr>
              <a:t>Relocate</a:t>
            </a:r>
          </a:p>
          <a:p>
            <a:pPr lvl="0" algn="ctr" defTabSz="731502">
              <a:lnSpc>
                <a:spcPct val="90000"/>
              </a:lnSpc>
              <a:defRPr/>
            </a:pPr>
            <a:r>
              <a:rPr kumimoji="0" lang="en-US" sz="1440" i="0" u="none" strike="noStrike" kern="1200" cap="none" spc="0" normalizeH="0" baseline="0" noProof="0" dirty="0">
                <a:ln>
                  <a:noFill/>
                </a:ln>
                <a:solidFill>
                  <a:srgbClr val="FFFFFF"/>
                </a:solidFill>
                <a:effectLst/>
                <a:uLnTx/>
                <a:uFillTx/>
                <a:latin typeface="Amazon Ember"/>
                <a:ea typeface="Amazon Ember Heavy" panose="020B0803020204020204" pitchFamily="34" charset="0"/>
                <a:cs typeface="Amazon Ember Heavy" panose="020B0803020204020204" pitchFamily="34" charset="0"/>
              </a:rPr>
              <a:t> </a:t>
            </a:r>
            <a:r>
              <a:rPr lang="en-US" sz="1100" dirty="0">
                <a:solidFill>
                  <a:srgbClr val="FFFFFF"/>
                </a:solidFill>
                <a:ea typeface="Amazon Ember Heavy" panose="020B0803020204020204" pitchFamily="34" charset="0"/>
                <a:cs typeface="Amazon Ember Heavy" panose="020B0803020204020204" pitchFamily="34" charset="0"/>
              </a:rPr>
              <a:t>(VMware Cloud on AWS)</a:t>
            </a:r>
            <a:endParaRPr kumimoji="0" lang="en-US" sz="1440" i="0" u="none" strike="noStrike" kern="1200" cap="none" spc="0" normalizeH="0" baseline="0" noProof="0" dirty="0">
              <a:ln>
                <a:noFill/>
              </a:ln>
              <a:solidFill>
                <a:srgbClr val="FFFFFF"/>
              </a:solidFill>
              <a:effectLst/>
              <a:uLnTx/>
              <a:uFillTx/>
              <a:latin typeface="Amazon Ember"/>
              <a:ea typeface="Amazon Ember Heavy" panose="020B0803020204020204" pitchFamily="34" charset="0"/>
              <a:cs typeface="Amazon Ember Heavy" panose="020B0803020204020204" pitchFamily="34" charset="0"/>
            </a:endParaRPr>
          </a:p>
        </p:txBody>
      </p:sp>
      <p:sp>
        <p:nvSpPr>
          <p:cNvPr id="39" name="Diamond 38">
            <a:extLst>
              <a:ext uri="{FF2B5EF4-FFF2-40B4-BE49-F238E27FC236}">
                <a16:creationId xmlns:a16="http://schemas.microsoft.com/office/drawing/2014/main" id="{30F35C21-79DE-B147-A623-E64423C8C5FE}"/>
              </a:ext>
            </a:extLst>
          </p:cNvPr>
          <p:cNvSpPr/>
          <p:nvPr/>
        </p:nvSpPr>
        <p:spPr>
          <a:xfrm>
            <a:off x="4493949" y="4607314"/>
            <a:ext cx="489686" cy="489686"/>
          </a:xfrm>
          <a:prstGeom prst="diamond">
            <a:avLst/>
          </a:prstGeom>
          <a:solidFill>
            <a:srgbClr val="68AE3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116" name="Straight Arrow Connector 115">
            <a:extLst>
              <a:ext uri="{FF2B5EF4-FFF2-40B4-BE49-F238E27FC236}">
                <a16:creationId xmlns:a16="http://schemas.microsoft.com/office/drawing/2014/main" id="{45E80CB9-D65A-45B4-995F-513B4FF3A90F}"/>
              </a:ext>
            </a:extLst>
          </p:cNvPr>
          <p:cNvCxnSpPr>
            <a:cxnSpLocks/>
            <a:stCxn id="123" idx="3"/>
          </p:cNvCxnSpPr>
          <p:nvPr/>
        </p:nvCxnSpPr>
        <p:spPr>
          <a:xfrm>
            <a:off x="4934166" y="5662782"/>
            <a:ext cx="6500415"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88BD86D9-1B4D-4EDF-ABA0-9CEC628E7DF7}"/>
              </a:ext>
            </a:extLst>
          </p:cNvPr>
          <p:cNvSpPr txBox="1"/>
          <p:nvPr/>
        </p:nvSpPr>
        <p:spPr>
          <a:xfrm>
            <a:off x="5652897" y="5567086"/>
            <a:ext cx="914400" cy="196977"/>
          </a:xfrm>
          <a:prstGeom prst="rect">
            <a:avLst/>
          </a:prstGeom>
          <a:solidFill>
            <a:srgbClr val="253140"/>
          </a:solidFill>
        </p:spPr>
        <p:txBody>
          <a:bodyPr wrap="square" lIns="0" tIns="0" rIns="0" bIns="0" rtlCol="0" anchor="ctr" anchorCtr="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Automate</a:t>
            </a:r>
          </a:p>
        </p:txBody>
      </p:sp>
      <p:cxnSp>
        <p:nvCxnSpPr>
          <p:cNvPr id="14" name="Connector: Elbow 13">
            <a:extLst>
              <a:ext uri="{FF2B5EF4-FFF2-40B4-BE49-F238E27FC236}">
                <a16:creationId xmlns:a16="http://schemas.microsoft.com/office/drawing/2014/main" id="{6807CCE1-0A66-4E91-BD6E-08DEBEE8E647}"/>
              </a:ext>
            </a:extLst>
          </p:cNvPr>
          <p:cNvCxnSpPr>
            <a:cxnSpLocks/>
            <a:stCxn id="15" idx="3"/>
            <a:endCxn id="16" idx="2"/>
          </p:cNvCxnSpPr>
          <p:nvPr/>
        </p:nvCxnSpPr>
        <p:spPr>
          <a:xfrm flipH="1">
            <a:off x="7573134" y="2568224"/>
            <a:ext cx="163814" cy="2788224"/>
          </a:xfrm>
          <a:prstGeom prst="bentConnector4">
            <a:avLst>
              <a:gd name="adj1" fmla="val -400698"/>
              <a:gd name="adj2" fmla="val 11749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91" name="TextBox 190">
            <a:extLst>
              <a:ext uri="{FF2B5EF4-FFF2-40B4-BE49-F238E27FC236}">
                <a16:creationId xmlns:a16="http://schemas.microsoft.com/office/drawing/2014/main" id="{130E18B0-EFE5-1541-99FE-4B0182364E05}"/>
              </a:ext>
            </a:extLst>
          </p:cNvPr>
          <p:cNvSpPr txBox="1"/>
          <p:nvPr/>
        </p:nvSpPr>
        <p:spPr>
          <a:xfrm>
            <a:off x="6814122" y="5446393"/>
            <a:ext cx="1518023" cy="196977"/>
          </a:xfrm>
          <a:prstGeom prst="rect">
            <a:avLst/>
          </a:prstGeom>
          <a:solidFill>
            <a:srgbClr val="253140"/>
          </a:solidFill>
        </p:spPr>
        <p:txBody>
          <a:bodyPr wrap="square" lIns="0" tIns="0" rIns="0" bIns="0" rtlCol="0">
            <a:spAutoFit/>
          </a:bodyPr>
          <a:lstStyle/>
          <a:p>
            <a:pPr marL="0" marR="0" lvl="0" indent="0" algn="ctr" defTabSz="731502" rtl="0" eaLnBrk="1" fontAlgn="auto" latinLnBrk="0" hangingPunct="1">
              <a:lnSpc>
                <a:spcPct val="100000"/>
              </a:lnSpc>
              <a:spcBef>
                <a:spcPts val="0"/>
              </a:spcBef>
              <a:spcAft>
                <a:spcPts val="0"/>
              </a:spcAft>
              <a:buClrTx/>
              <a:buSzTx/>
              <a:buFontTx/>
              <a:buNone/>
              <a:tabLst/>
              <a:defRPr/>
            </a:pPr>
            <a:r>
              <a:rPr kumimoji="0" lang="en-US" sz="1280" b="0" i="0" u="none" strike="noStrike" kern="1200" cap="none" spc="0" normalizeH="0" baseline="0" noProof="0" dirty="0">
                <a:ln>
                  <a:noFill/>
                </a:ln>
                <a:solidFill>
                  <a:srgbClr val="FFFFFF"/>
                </a:solidFill>
                <a:effectLst/>
                <a:uLnTx/>
                <a:uFillTx/>
                <a:latin typeface="Amazon Ember Regular"/>
                <a:ea typeface="Amazon Ember Light" panose="020B0403020204020204" pitchFamily="34" charset="0"/>
                <a:cs typeface="Amazon Ember Light" panose="020B0403020204020204" pitchFamily="34" charset="0"/>
              </a:rPr>
              <a:t>Use migration tools</a:t>
            </a:r>
          </a:p>
        </p:txBody>
      </p:sp>
      <p:pic>
        <p:nvPicPr>
          <p:cNvPr id="121" name="Picture 120">
            <a:extLst>
              <a:ext uri="{FF2B5EF4-FFF2-40B4-BE49-F238E27FC236}">
                <a16:creationId xmlns:a16="http://schemas.microsoft.com/office/drawing/2014/main" id="{6A2BEB6A-0E5D-4038-A31E-A04C19B6C62A}"/>
              </a:ext>
            </a:extLst>
          </p:cNvPr>
          <p:cNvPicPr>
            <a:picLocks noChangeAspect="1"/>
          </p:cNvPicPr>
          <p:nvPr/>
        </p:nvPicPr>
        <p:blipFill rotWithShape="1">
          <a:blip r:embed="rId3"/>
          <a:srcRect l="11024" r="14231"/>
          <a:stretch/>
        </p:blipFill>
        <p:spPr>
          <a:xfrm>
            <a:off x="13654112" y="6811"/>
            <a:ext cx="966264" cy="896112"/>
          </a:xfrm>
          <a:prstGeom prst="rect">
            <a:avLst/>
          </a:prstGeom>
        </p:spPr>
      </p:pic>
    </p:spTree>
    <p:extLst>
      <p:ext uri="{BB962C8B-B14F-4D97-AF65-F5344CB8AC3E}">
        <p14:creationId xmlns:p14="http://schemas.microsoft.com/office/powerpoint/2010/main" val="140364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40" dirty="0">
                <a:solidFill>
                  <a:schemeClr val="tx1"/>
                </a:solidFill>
              </a:rPr>
              <a:t>Cloud Migration Sample 7R Disposition Tree</a:t>
            </a:r>
          </a:p>
        </p:txBody>
      </p:sp>
      <p:sp>
        <p:nvSpPr>
          <p:cNvPr id="3" name="Rounded Rectangle 2"/>
          <p:cNvSpPr/>
          <p:nvPr/>
        </p:nvSpPr>
        <p:spPr>
          <a:xfrm>
            <a:off x="3902085" y="938732"/>
            <a:ext cx="2633829" cy="921600"/>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t"/>
          <a:lstStyle/>
          <a:p>
            <a:pPr algn="ctr" defTabSz="1097280">
              <a:defRPr/>
            </a:pPr>
            <a:r>
              <a:rPr lang="en-AU" sz="1280" b="1" dirty="0">
                <a:solidFill>
                  <a:schemeClr val="tx1"/>
                </a:solidFill>
                <a:latin typeface="Calibri" panose="020F0502020204030204"/>
              </a:rPr>
              <a:t>Cost Reduction / Avoidance</a:t>
            </a:r>
          </a:p>
          <a:p>
            <a:pPr algn="ctr" defTabSz="1097280">
              <a:defRPr/>
            </a:pPr>
            <a:r>
              <a:rPr lang="en-AU" sz="1120" i="1" dirty="0">
                <a:solidFill>
                  <a:schemeClr val="tx1"/>
                </a:solidFill>
                <a:latin typeface="Calibri" panose="020F0502020204030204"/>
              </a:rPr>
              <a:t>(i.e. License Renewal, Hardware Refresh, Operational Efficiencies)</a:t>
            </a:r>
          </a:p>
        </p:txBody>
      </p:sp>
      <p:sp>
        <p:nvSpPr>
          <p:cNvPr id="4" name="Rounded Rectangle 3"/>
          <p:cNvSpPr/>
          <p:nvPr/>
        </p:nvSpPr>
        <p:spPr>
          <a:xfrm>
            <a:off x="6883176" y="941862"/>
            <a:ext cx="2633829" cy="921600"/>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t"/>
          <a:lstStyle/>
          <a:p>
            <a:pPr algn="ctr" defTabSz="1097280">
              <a:defRPr/>
            </a:pPr>
            <a:r>
              <a:rPr lang="en-AU" sz="1280" b="1" dirty="0">
                <a:solidFill>
                  <a:schemeClr val="tx1"/>
                </a:solidFill>
                <a:latin typeface="Calibri" panose="020F0502020204030204"/>
              </a:rPr>
              <a:t>Risk Reduction</a:t>
            </a:r>
          </a:p>
          <a:p>
            <a:pPr algn="ctr" defTabSz="1097280">
              <a:defRPr/>
            </a:pPr>
            <a:r>
              <a:rPr lang="en-AU" sz="1120" i="1" dirty="0">
                <a:solidFill>
                  <a:schemeClr val="tx1"/>
                </a:solidFill>
                <a:latin typeface="Calibri" panose="020F0502020204030204"/>
              </a:rPr>
              <a:t>(i.e. Regulatory Requirements, End of Life H/W, Unsupported Application, Audit Compliance)</a:t>
            </a:r>
          </a:p>
        </p:txBody>
      </p:sp>
      <p:sp>
        <p:nvSpPr>
          <p:cNvPr id="5" name="Rounded Rectangle 4"/>
          <p:cNvSpPr/>
          <p:nvPr/>
        </p:nvSpPr>
        <p:spPr>
          <a:xfrm>
            <a:off x="9864267" y="942478"/>
            <a:ext cx="2633829" cy="921600"/>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t"/>
          <a:lstStyle/>
          <a:p>
            <a:pPr algn="ctr" defTabSz="1097280">
              <a:defRPr/>
            </a:pPr>
            <a:r>
              <a:rPr lang="en-AU" sz="1280" b="1" dirty="0">
                <a:solidFill>
                  <a:schemeClr val="tx1"/>
                </a:solidFill>
                <a:latin typeface="Calibri" panose="020F0502020204030204"/>
              </a:rPr>
              <a:t>Business Transformation</a:t>
            </a:r>
          </a:p>
          <a:p>
            <a:pPr algn="ctr" defTabSz="1097280">
              <a:defRPr/>
            </a:pPr>
            <a:r>
              <a:rPr lang="en-AU" sz="1120" i="1" dirty="0">
                <a:solidFill>
                  <a:schemeClr val="tx1"/>
                </a:solidFill>
                <a:latin typeface="Calibri" panose="020F0502020204030204"/>
              </a:rPr>
              <a:t>(i.e. Business Expansion, Merger &amp; Acquisition, Increased Innovation &amp; Agility, Reduced Time to Market)</a:t>
            </a:r>
          </a:p>
        </p:txBody>
      </p:sp>
      <p:sp>
        <p:nvSpPr>
          <p:cNvPr id="6" name="Rounded Rectangle 5"/>
          <p:cNvSpPr/>
          <p:nvPr/>
        </p:nvSpPr>
        <p:spPr>
          <a:xfrm>
            <a:off x="4896858" y="2495583"/>
            <a:ext cx="6624582" cy="1119719"/>
          </a:xfrm>
          <a:prstGeom prst="roundRect">
            <a:avLst/>
          </a:prstGeom>
          <a:no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t"/>
          <a:lstStyle/>
          <a:p>
            <a:pPr defTabSz="1097280">
              <a:defRPr/>
            </a:pPr>
            <a:endParaRPr lang="en-AU" sz="1280" b="1" dirty="0">
              <a:solidFill>
                <a:schemeClr val="tx1"/>
              </a:solidFill>
              <a:latin typeface="Calibri" panose="020F0502020204030204"/>
            </a:endParaRPr>
          </a:p>
        </p:txBody>
      </p:sp>
      <p:sp>
        <p:nvSpPr>
          <p:cNvPr id="7" name="TextBox 6"/>
          <p:cNvSpPr txBox="1"/>
          <p:nvPr/>
        </p:nvSpPr>
        <p:spPr>
          <a:xfrm>
            <a:off x="458556" y="1049334"/>
            <a:ext cx="3070915" cy="781752"/>
          </a:xfrm>
          <a:prstGeom prst="rect">
            <a:avLst/>
          </a:prstGeom>
          <a:noFill/>
        </p:spPr>
        <p:txBody>
          <a:bodyPr wrap="square" rtlCol="0">
            <a:spAutoFit/>
          </a:bodyPr>
          <a:lstStyle/>
          <a:p>
            <a:pPr defTabSz="1097280">
              <a:defRPr/>
            </a:pPr>
            <a:r>
              <a:rPr lang="en-US" sz="2240" b="1" dirty="0">
                <a:latin typeface="Calibri" panose="020F0502020204030204"/>
              </a:rPr>
              <a:t>Typical Customer Migration Drivers</a:t>
            </a:r>
            <a:endParaRPr lang="en-US" sz="1280" dirty="0">
              <a:latin typeface="Calibri" panose="020F0502020204030204"/>
            </a:endParaRPr>
          </a:p>
        </p:txBody>
      </p:sp>
      <p:sp>
        <p:nvSpPr>
          <p:cNvPr id="8" name="Rounded Rectangle 7"/>
          <p:cNvSpPr/>
          <p:nvPr/>
        </p:nvSpPr>
        <p:spPr>
          <a:xfrm>
            <a:off x="7286214" y="2740164"/>
            <a:ext cx="1862218" cy="633600"/>
          </a:xfrm>
          <a:prstGeom prst="roundRect">
            <a:avLst/>
          </a:prstGeom>
          <a:solidFill>
            <a:schemeClr val="bg1">
              <a:lumMod val="95000"/>
            </a:schemeClr>
          </a:solidFill>
          <a:ln w="3175">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defTabSz="1097280">
              <a:defRPr/>
            </a:pPr>
            <a:r>
              <a:rPr lang="en-AU" sz="1280" dirty="0">
                <a:solidFill>
                  <a:schemeClr val="tx1"/>
                </a:solidFill>
                <a:latin typeface="Calibri" panose="020F0502020204030204"/>
              </a:rPr>
              <a:t>Security, Risk &amp; Compliance Assessment</a:t>
            </a:r>
          </a:p>
        </p:txBody>
      </p:sp>
      <p:sp>
        <p:nvSpPr>
          <p:cNvPr id="9" name="Rounded Rectangle 8"/>
          <p:cNvSpPr/>
          <p:nvPr/>
        </p:nvSpPr>
        <p:spPr>
          <a:xfrm>
            <a:off x="9355567" y="2740164"/>
            <a:ext cx="1886165" cy="633600"/>
          </a:xfrm>
          <a:prstGeom prst="roundRect">
            <a:avLst/>
          </a:prstGeom>
          <a:solidFill>
            <a:schemeClr val="bg1">
              <a:lumMod val="95000"/>
            </a:schemeClr>
          </a:solidFill>
          <a:ln w="3175">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defTabSz="1097280">
              <a:defRPr/>
            </a:pPr>
            <a:r>
              <a:rPr lang="en-AU" sz="1280" dirty="0">
                <a:solidFill>
                  <a:schemeClr val="tx1"/>
                </a:solidFill>
                <a:latin typeface="Calibri" panose="020F0502020204030204"/>
              </a:rPr>
              <a:t>Business Criticality Assessment </a:t>
            </a:r>
          </a:p>
        </p:txBody>
      </p:sp>
      <p:sp>
        <p:nvSpPr>
          <p:cNvPr id="10" name="Rounded Rectangle 9"/>
          <p:cNvSpPr/>
          <p:nvPr/>
        </p:nvSpPr>
        <p:spPr>
          <a:xfrm>
            <a:off x="5194878" y="2742232"/>
            <a:ext cx="1862217" cy="633600"/>
          </a:xfrm>
          <a:prstGeom prst="roundRect">
            <a:avLst/>
          </a:prstGeom>
          <a:solidFill>
            <a:schemeClr val="bg1">
              <a:lumMod val="95000"/>
            </a:schemeClr>
          </a:solidFill>
          <a:ln w="3175">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defTabSz="1097280">
              <a:defRPr/>
            </a:pPr>
            <a:r>
              <a:rPr lang="en-AU" sz="1280" dirty="0">
                <a:solidFill>
                  <a:schemeClr val="tx1"/>
                </a:solidFill>
                <a:latin typeface="Calibri" panose="020F0502020204030204"/>
              </a:rPr>
              <a:t>Application</a:t>
            </a:r>
          </a:p>
          <a:p>
            <a:pPr algn="ctr" defTabSz="1097280">
              <a:defRPr/>
            </a:pPr>
            <a:r>
              <a:rPr lang="en-AU" sz="1280" dirty="0">
                <a:solidFill>
                  <a:schemeClr val="tx1"/>
                </a:solidFill>
                <a:latin typeface="Calibri" panose="020F0502020204030204"/>
              </a:rPr>
              <a:t>Architecture Assessment</a:t>
            </a:r>
          </a:p>
        </p:txBody>
      </p:sp>
      <p:cxnSp>
        <p:nvCxnSpPr>
          <p:cNvPr id="17" name="Elbow Connector 16"/>
          <p:cNvCxnSpPr>
            <a:cxnSpLocks/>
            <a:endCxn id="73" idx="1"/>
          </p:cNvCxnSpPr>
          <p:nvPr/>
        </p:nvCxnSpPr>
        <p:spPr>
          <a:xfrm flipV="1">
            <a:off x="11525745" y="2811839"/>
            <a:ext cx="1758415" cy="343468"/>
          </a:xfrm>
          <a:prstGeom prst="bentConnector3">
            <a:avLst>
              <a:gd name="adj1" fmla="val 68246"/>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cxnSpLocks/>
            <a:stCxn id="3" idx="2"/>
            <a:endCxn id="6" idx="0"/>
          </p:cNvCxnSpPr>
          <p:nvPr/>
        </p:nvCxnSpPr>
        <p:spPr>
          <a:xfrm rot="16200000" flipH="1">
            <a:off x="6396449" y="682882"/>
            <a:ext cx="635251" cy="2990149"/>
          </a:xfrm>
          <a:prstGeom prst="bentConnector3">
            <a:avLst>
              <a:gd name="adj1" fmla="val 37712"/>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cxnSpLocks/>
            <a:stCxn id="5" idx="2"/>
            <a:endCxn id="6" idx="0"/>
          </p:cNvCxnSpPr>
          <p:nvPr/>
        </p:nvCxnSpPr>
        <p:spPr>
          <a:xfrm rot="5400000">
            <a:off x="9379414" y="693814"/>
            <a:ext cx="631505" cy="2972033"/>
          </a:xfrm>
          <a:prstGeom prst="bentConnector3">
            <a:avLst>
              <a:gd name="adj1" fmla="val 37639"/>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888598" y="4574461"/>
            <a:ext cx="1555200" cy="640339"/>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AU" sz="1280" dirty="0">
                <a:solidFill>
                  <a:schemeClr val="tx1"/>
                </a:solidFill>
                <a:latin typeface="Calibri" panose="020F0502020204030204"/>
              </a:rPr>
              <a:t>Business Impact?</a:t>
            </a:r>
          </a:p>
        </p:txBody>
      </p:sp>
      <p:sp>
        <p:nvSpPr>
          <p:cNvPr id="26" name="Rounded Rectangle 25"/>
          <p:cNvSpPr/>
          <p:nvPr/>
        </p:nvSpPr>
        <p:spPr>
          <a:xfrm>
            <a:off x="4980714" y="4577321"/>
            <a:ext cx="1555200" cy="633600"/>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lvl="0" algn="ctr">
              <a:defRPr/>
            </a:pPr>
            <a:r>
              <a:rPr lang="en-AU" sz="1280" dirty="0">
                <a:solidFill>
                  <a:schemeClr val="tx1"/>
                </a:solidFill>
              </a:rPr>
              <a:t>Transformation Needed?</a:t>
            </a:r>
          </a:p>
        </p:txBody>
      </p:sp>
      <p:cxnSp>
        <p:nvCxnSpPr>
          <p:cNvPr id="35" name="Elbow Connector 34"/>
          <p:cNvCxnSpPr>
            <a:cxnSpLocks/>
            <a:stCxn id="6" idx="2"/>
            <a:endCxn id="23" idx="0"/>
          </p:cNvCxnSpPr>
          <p:nvPr/>
        </p:nvCxnSpPr>
        <p:spPr>
          <a:xfrm rot="5400000">
            <a:off x="5458095" y="1823406"/>
            <a:ext cx="959159" cy="4542951"/>
          </a:xfrm>
          <a:prstGeom prst="bentConnector3">
            <a:avLst>
              <a:gd name="adj1" fmla="val 50000"/>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26074" y="2236243"/>
            <a:ext cx="14311192" cy="0"/>
          </a:xfrm>
          <a:prstGeom prst="line">
            <a:avLst/>
          </a:prstGeom>
          <a:ln w="63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3030" y="4271290"/>
            <a:ext cx="14311192" cy="0"/>
          </a:xfrm>
          <a:prstGeom prst="line">
            <a:avLst/>
          </a:prstGeom>
          <a:ln w="63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12182" y="2819936"/>
            <a:ext cx="2638776" cy="781752"/>
          </a:xfrm>
          <a:prstGeom prst="rect">
            <a:avLst/>
          </a:prstGeom>
          <a:noFill/>
        </p:spPr>
        <p:txBody>
          <a:bodyPr wrap="square" rtlCol="0">
            <a:spAutoFit/>
          </a:bodyPr>
          <a:lstStyle/>
          <a:p>
            <a:pPr algn="ctr" defTabSz="1097280">
              <a:defRPr/>
            </a:pPr>
            <a:r>
              <a:rPr lang="en-AU" sz="2240" b="1" dirty="0">
                <a:latin typeface="Calibri" panose="020F0502020204030204"/>
              </a:rPr>
              <a:t>Cloud Readiness</a:t>
            </a:r>
          </a:p>
          <a:p>
            <a:pPr algn="ctr" defTabSz="1097280">
              <a:defRPr/>
            </a:pPr>
            <a:r>
              <a:rPr lang="en-AU" sz="2240" b="1" dirty="0">
                <a:latin typeface="Calibri" panose="020F0502020204030204"/>
              </a:rPr>
              <a:t>Assessment</a:t>
            </a:r>
          </a:p>
        </p:txBody>
      </p:sp>
      <p:sp>
        <p:nvSpPr>
          <p:cNvPr id="42" name="TextBox 41"/>
          <p:cNvSpPr txBox="1"/>
          <p:nvPr/>
        </p:nvSpPr>
        <p:spPr>
          <a:xfrm>
            <a:off x="342299" y="4774505"/>
            <a:ext cx="2194170" cy="781752"/>
          </a:xfrm>
          <a:prstGeom prst="rect">
            <a:avLst/>
          </a:prstGeom>
          <a:noFill/>
        </p:spPr>
        <p:txBody>
          <a:bodyPr wrap="square" rtlCol="0">
            <a:spAutoFit/>
          </a:bodyPr>
          <a:lstStyle/>
          <a:p>
            <a:pPr algn="ctr" defTabSz="1097280">
              <a:defRPr/>
            </a:pPr>
            <a:r>
              <a:rPr lang="en-AU" sz="2240" b="1" dirty="0">
                <a:latin typeface="Calibri" panose="020F0502020204030204"/>
              </a:rPr>
              <a:t>Key Determinants</a:t>
            </a:r>
          </a:p>
        </p:txBody>
      </p:sp>
      <p:sp>
        <p:nvSpPr>
          <p:cNvPr id="44" name="TextBox 43"/>
          <p:cNvSpPr txBox="1"/>
          <p:nvPr/>
        </p:nvSpPr>
        <p:spPr>
          <a:xfrm>
            <a:off x="5988379" y="3746464"/>
            <a:ext cx="2444446" cy="338554"/>
          </a:xfrm>
          <a:prstGeom prst="rect">
            <a:avLst/>
          </a:prstGeom>
          <a:noFill/>
        </p:spPr>
        <p:txBody>
          <a:bodyPr wrap="square" rtlCol="0">
            <a:spAutoFit/>
          </a:bodyPr>
          <a:lstStyle/>
          <a:p>
            <a:pPr algn="ctr" defTabSz="1097280">
              <a:defRPr/>
            </a:pPr>
            <a:r>
              <a:rPr lang="en-US" sz="1600" b="1" dirty="0">
                <a:solidFill>
                  <a:schemeClr val="tx2">
                    <a:lumMod val="95000"/>
                  </a:schemeClr>
                </a:solidFill>
                <a:latin typeface="Calibri" panose="020F0502020204030204"/>
              </a:rPr>
              <a:t>In-Scope for Migration</a:t>
            </a:r>
          </a:p>
        </p:txBody>
      </p:sp>
      <p:sp>
        <p:nvSpPr>
          <p:cNvPr id="74" name="Rectangle 73"/>
          <p:cNvSpPr/>
          <p:nvPr>
            <p:custDataLst>
              <p:tags r:id="rId1"/>
            </p:custDataLst>
          </p:nvPr>
        </p:nvSpPr>
        <p:spPr bwMode="auto">
          <a:xfrm>
            <a:off x="4227536" y="6819624"/>
            <a:ext cx="2130883" cy="824871"/>
          </a:xfrm>
          <a:prstGeom prst="rect">
            <a:avLst/>
          </a:prstGeom>
          <a:solidFill>
            <a:schemeClr val="accent3">
              <a:lumMod val="60000"/>
              <a:lumOff val="40000"/>
            </a:schemeClr>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8258" tIns="78258" rIns="78258" bIns="78258" numCol="1" spcCol="0" rtlCol="0" fromWordArt="0" anchor="ctr" anchorCtr="0" forceAA="0" compatLnSpc="1">
            <a:prstTxWarp prst="textNoShape">
              <a:avLst/>
            </a:prstTxWarp>
            <a:noAutofit/>
          </a:bodyPr>
          <a:lstStyle/>
          <a:p>
            <a:pPr algn="ctr" defTabSz="1097280">
              <a:defRPr/>
            </a:pPr>
            <a:r>
              <a:rPr lang="en-US" sz="1800" b="1" dirty="0">
                <a:ln>
                  <a:solidFill>
                    <a:prstClr val="white">
                      <a:alpha val="0"/>
                    </a:prstClr>
                  </a:solidFill>
                </a:ln>
                <a:solidFill>
                  <a:prstClr val="black"/>
                </a:solidFill>
                <a:latin typeface="Calibri" panose="020F0502020204030204"/>
              </a:rPr>
              <a:t>Refactor /</a:t>
            </a:r>
          </a:p>
          <a:p>
            <a:pPr algn="ctr" defTabSz="1097280">
              <a:defRPr/>
            </a:pPr>
            <a:r>
              <a:rPr lang="en-US" sz="1800" b="1" dirty="0">
                <a:ln>
                  <a:solidFill>
                    <a:prstClr val="white">
                      <a:alpha val="0"/>
                    </a:prstClr>
                  </a:solidFill>
                </a:ln>
                <a:solidFill>
                  <a:prstClr val="black"/>
                </a:solidFill>
                <a:latin typeface="Calibri" panose="020F0502020204030204"/>
              </a:rPr>
              <a:t>Rearchitect</a:t>
            </a:r>
          </a:p>
        </p:txBody>
      </p:sp>
      <p:sp>
        <p:nvSpPr>
          <p:cNvPr id="76" name="Rectangle 75"/>
          <p:cNvSpPr/>
          <p:nvPr>
            <p:custDataLst>
              <p:tags r:id="rId2"/>
            </p:custDataLst>
          </p:nvPr>
        </p:nvSpPr>
        <p:spPr bwMode="auto">
          <a:xfrm>
            <a:off x="6580205" y="6819624"/>
            <a:ext cx="2130883" cy="824871"/>
          </a:xfrm>
          <a:prstGeom prst="rect">
            <a:avLst/>
          </a:prstGeom>
          <a:solidFill>
            <a:schemeClr val="accent5">
              <a:lumMod val="60000"/>
              <a:lumOff val="40000"/>
            </a:schemeClr>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8258" tIns="39130" rIns="78258" bIns="39130" numCol="1" spcCol="0" rtlCol="0" fromWordArt="0" anchor="ctr" anchorCtr="0" forceAA="0" compatLnSpc="1">
            <a:prstTxWarp prst="textNoShape">
              <a:avLst/>
            </a:prstTxWarp>
            <a:noAutofit/>
          </a:bodyPr>
          <a:lstStyle/>
          <a:p>
            <a:pPr algn="ctr" defTabSz="1097280">
              <a:defRPr/>
            </a:pPr>
            <a:r>
              <a:rPr lang="en-US" sz="1800" b="1" dirty="0">
                <a:ln>
                  <a:solidFill>
                    <a:prstClr val="white">
                      <a:alpha val="0"/>
                    </a:prstClr>
                  </a:solidFill>
                </a:ln>
                <a:solidFill>
                  <a:prstClr val="black"/>
                </a:solidFill>
                <a:latin typeface="Calibri" panose="020F0502020204030204"/>
              </a:rPr>
              <a:t>Repurchase</a:t>
            </a:r>
          </a:p>
        </p:txBody>
      </p:sp>
      <p:sp>
        <p:nvSpPr>
          <p:cNvPr id="72" name="Rectangle 71"/>
          <p:cNvSpPr/>
          <p:nvPr>
            <p:custDataLst>
              <p:tags r:id="rId3"/>
            </p:custDataLst>
          </p:nvPr>
        </p:nvSpPr>
        <p:spPr bwMode="auto">
          <a:xfrm>
            <a:off x="11229982" y="6810886"/>
            <a:ext cx="2130883" cy="803848"/>
          </a:xfrm>
          <a:prstGeom prst="rect">
            <a:avLst/>
          </a:prstGeom>
          <a:solidFill>
            <a:srgbClr val="00B050"/>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8258" tIns="78258" rIns="78258" bIns="78258" numCol="1" spcCol="0" rtlCol="0" fromWordArt="0" anchor="ctr" anchorCtr="0" forceAA="0" compatLnSpc="1">
            <a:prstTxWarp prst="textNoShape">
              <a:avLst/>
            </a:prstTxWarp>
            <a:noAutofit/>
          </a:bodyPr>
          <a:lstStyle/>
          <a:p>
            <a:pPr algn="ctr" defTabSz="1097280">
              <a:defRPr/>
            </a:pPr>
            <a:r>
              <a:rPr lang="en-US" sz="1800" b="1" dirty="0">
                <a:ln>
                  <a:solidFill>
                    <a:prstClr val="white">
                      <a:alpha val="0"/>
                    </a:prstClr>
                  </a:solidFill>
                </a:ln>
                <a:solidFill>
                  <a:prstClr val="black"/>
                </a:solidFill>
                <a:latin typeface="Calibri" panose="020F0502020204030204"/>
              </a:rPr>
              <a:t>Rehost / Relocate</a:t>
            </a:r>
          </a:p>
        </p:txBody>
      </p:sp>
      <p:sp>
        <p:nvSpPr>
          <p:cNvPr id="112" name="TextBox 111"/>
          <p:cNvSpPr txBox="1"/>
          <p:nvPr/>
        </p:nvSpPr>
        <p:spPr>
          <a:xfrm>
            <a:off x="8695680" y="4490386"/>
            <a:ext cx="593575" cy="289310"/>
          </a:xfrm>
          <a:prstGeom prst="rect">
            <a:avLst/>
          </a:prstGeom>
          <a:noFill/>
        </p:spPr>
        <p:txBody>
          <a:bodyPr wrap="square" rtlCol="0">
            <a:spAutoFit/>
          </a:bodyPr>
          <a:lstStyle/>
          <a:p>
            <a:pPr defTabSz="1097280">
              <a:defRPr/>
            </a:pPr>
            <a:r>
              <a:rPr lang="en-AU" sz="1280" i="1" dirty="0">
                <a:latin typeface="Calibri" panose="020F0502020204030204"/>
              </a:rPr>
              <a:t>Large</a:t>
            </a:r>
          </a:p>
        </p:txBody>
      </p:sp>
      <p:sp>
        <p:nvSpPr>
          <p:cNvPr id="114" name="TextBox 113"/>
          <p:cNvSpPr txBox="1"/>
          <p:nvPr/>
        </p:nvSpPr>
        <p:spPr>
          <a:xfrm>
            <a:off x="7359242" y="5219460"/>
            <a:ext cx="646157" cy="289310"/>
          </a:xfrm>
          <a:prstGeom prst="rect">
            <a:avLst/>
          </a:prstGeom>
          <a:noFill/>
        </p:spPr>
        <p:txBody>
          <a:bodyPr wrap="square" rtlCol="0">
            <a:spAutoFit/>
          </a:bodyPr>
          <a:lstStyle/>
          <a:p>
            <a:pPr defTabSz="1097280">
              <a:defRPr/>
            </a:pPr>
            <a:r>
              <a:rPr lang="en-AU" sz="1280" i="1" dirty="0">
                <a:latin typeface="Calibri" panose="020F0502020204030204"/>
              </a:rPr>
              <a:t>Small</a:t>
            </a:r>
          </a:p>
        </p:txBody>
      </p:sp>
      <p:sp>
        <p:nvSpPr>
          <p:cNvPr id="134" name="Rounded Rectangle 133"/>
          <p:cNvSpPr/>
          <p:nvPr/>
        </p:nvSpPr>
        <p:spPr>
          <a:xfrm>
            <a:off x="7140925" y="4577320"/>
            <a:ext cx="1555200" cy="633600"/>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defTabSz="1097280">
              <a:defRPr/>
            </a:pPr>
            <a:r>
              <a:rPr lang="en-AU" sz="1280" dirty="0">
                <a:solidFill>
                  <a:schemeClr val="tx1"/>
                </a:solidFill>
                <a:latin typeface="Calibri" panose="020F0502020204030204"/>
              </a:rPr>
              <a:t>Size of Available Investment?</a:t>
            </a:r>
          </a:p>
        </p:txBody>
      </p:sp>
      <p:sp>
        <p:nvSpPr>
          <p:cNvPr id="155" name="TextBox 154"/>
          <p:cNvSpPr txBox="1"/>
          <p:nvPr/>
        </p:nvSpPr>
        <p:spPr>
          <a:xfrm>
            <a:off x="11584320" y="2894739"/>
            <a:ext cx="1233212" cy="486287"/>
          </a:xfrm>
          <a:prstGeom prst="rect">
            <a:avLst/>
          </a:prstGeom>
          <a:noFill/>
        </p:spPr>
        <p:txBody>
          <a:bodyPr wrap="square" rtlCol="0">
            <a:spAutoFit/>
          </a:bodyPr>
          <a:lstStyle/>
          <a:p>
            <a:pPr defTabSz="1097280">
              <a:defRPr/>
            </a:pPr>
            <a:r>
              <a:rPr lang="en-AU" sz="1280" dirty="0">
                <a:latin typeface="Calibri" panose="020F0502020204030204"/>
              </a:rPr>
              <a:t>Out of Scope for Migration</a:t>
            </a:r>
          </a:p>
        </p:txBody>
      </p:sp>
      <p:cxnSp>
        <p:nvCxnSpPr>
          <p:cNvPr id="46" name="Straight Connector 45">
            <a:extLst>
              <a:ext uri="{FF2B5EF4-FFF2-40B4-BE49-F238E27FC236}">
                <a16:creationId xmlns:a16="http://schemas.microsoft.com/office/drawing/2014/main" id="{DA408E7E-5778-354D-B587-F0A55CB24E5C}"/>
              </a:ext>
            </a:extLst>
          </p:cNvPr>
          <p:cNvCxnSpPr>
            <a:cxnSpLocks/>
            <a:stCxn id="4" idx="2"/>
            <a:endCxn id="6" idx="0"/>
          </p:cNvCxnSpPr>
          <p:nvPr/>
        </p:nvCxnSpPr>
        <p:spPr>
          <a:xfrm>
            <a:off x="8200091" y="1863462"/>
            <a:ext cx="9058" cy="632121"/>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57" name="Picture 56">
            <a:extLst>
              <a:ext uri="{FF2B5EF4-FFF2-40B4-BE49-F238E27FC236}">
                <a16:creationId xmlns:a16="http://schemas.microsoft.com/office/drawing/2014/main" id="{39DE3455-3F74-7844-9141-80053AEF1BCF}"/>
              </a:ext>
            </a:extLst>
          </p:cNvPr>
          <p:cNvPicPr>
            <a:picLocks noChangeAspect="1"/>
          </p:cNvPicPr>
          <p:nvPr/>
        </p:nvPicPr>
        <p:blipFill rotWithShape="1">
          <a:blip r:embed="rId9"/>
          <a:srcRect l="11024" r="14231"/>
          <a:stretch/>
        </p:blipFill>
        <p:spPr>
          <a:xfrm>
            <a:off x="13654112" y="6811"/>
            <a:ext cx="966264" cy="896112"/>
          </a:xfrm>
          <a:prstGeom prst="rect">
            <a:avLst/>
          </a:prstGeom>
        </p:spPr>
      </p:pic>
      <p:cxnSp>
        <p:nvCxnSpPr>
          <p:cNvPr id="67" name="Elbow Connector 66">
            <a:extLst>
              <a:ext uri="{FF2B5EF4-FFF2-40B4-BE49-F238E27FC236}">
                <a16:creationId xmlns:a16="http://schemas.microsoft.com/office/drawing/2014/main" id="{F90F3559-0367-BA4B-A8E7-B1B1C312DAF1}"/>
              </a:ext>
            </a:extLst>
          </p:cNvPr>
          <p:cNvCxnSpPr>
            <a:cxnSpLocks/>
            <a:endCxn id="75" idx="1"/>
          </p:cNvCxnSpPr>
          <p:nvPr/>
        </p:nvCxnSpPr>
        <p:spPr>
          <a:xfrm>
            <a:off x="11525745" y="3155306"/>
            <a:ext cx="1754680" cy="538122"/>
          </a:xfrm>
          <a:prstGeom prst="bentConnector3">
            <a:avLst>
              <a:gd name="adj1" fmla="val 68285"/>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B85A5FE0-68B2-E945-9B42-F92DAA5E912E}"/>
              </a:ext>
            </a:extLst>
          </p:cNvPr>
          <p:cNvSpPr/>
          <p:nvPr>
            <p:custDataLst>
              <p:tags r:id="rId4"/>
            </p:custDataLst>
          </p:nvPr>
        </p:nvSpPr>
        <p:spPr bwMode="auto">
          <a:xfrm>
            <a:off x="13284160" y="2478291"/>
            <a:ext cx="773848" cy="667096"/>
          </a:xfrm>
          <a:prstGeom prst="rect">
            <a:avLst/>
          </a:prstGeom>
          <a:solidFill>
            <a:schemeClr val="tx2">
              <a:lumMod val="50000"/>
            </a:schemeClr>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8258" tIns="78258" rIns="78258" bIns="78258" numCol="1" spcCol="0" rtlCol="0" fromWordArt="0" anchor="ctr" anchorCtr="0" forceAA="0" compatLnSpc="1">
            <a:prstTxWarp prst="textNoShape">
              <a:avLst/>
            </a:prstTxWarp>
            <a:noAutofit/>
          </a:bodyPr>
          <a:lstStyle/>
          <a:p>
            <a:pPr algn="ctr" defTabSz="1097280">
              <a:defRPr/>
            </a:pPr>
            <a:r>
              <a:rPr lang="en-US" sz="1050" b="1" dirty="0">
                <a:ln>
                  <a:solidFill>
                    <a:prstClr val="white">
                      <a:alpha val="0"/>
                    </a:prstClr>
                  </a:solidFill>
                </a:ln>
                <a:solidFill>
                  <a:schemeClr val="tx1"/>
                </a:solidFill>
                <a:latin typeface="Calibri" panose="020F0502020204030204"/>
              </a:rPr>
              <a:t>Retire</a:t>
            </a:r>
          </a:p>
        </p:txBody>
      </p:sp>
      <p:sp>
        <p:nvSpPr>
          <p:cNvPr id="75" name="Rectangle 74">
            <a:extLst>
              <a:ext uri="{FF2B5EF4-FFF2-40B4-BE49-F238E27FC236}">
                <a16:creationId xmlns:a16="http://schemas.microsoft.com/office/drawing/2014/main" id="{7F661F8A-7E49-0843-B848-0AE25622DFDA}"/>
              </a:ext>
            </a:extLst>
          </p:cNvPr>
          <p:cNvSpPr/>
          <p:nvPr>
            <p:custDataLst>
              <p:tags r:id="rId5"/>
            </p:custDataLst>
          </p:nvPr>
        </p:nvSpPr>
        <p:spPr bwMode="auto">
          <a:xfrm>
            <a:off x="13280425" y="3359880"/>
            <a:ext cx="773848" cy="667096"/>
          </a:xfrm>
          <a:prstGeom prst="rect">
            <a:avLst/>
          </a:prstGeom>
          <a:solidFill>
            <a:schemeClr val="tx2">
              <a:lumMod val="50000"/>
            </a:schemeClr>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8258" tIns="78258" rIns="78258" bIns="78258" numCol="1" spcCol="0" rtlCol="0" fromWordArt="0" anchor="ctr" anchorCtr="0" forceAA="0" compatLnSpc="1">
            <a:prstTxWarp prst="textNoShape">
              <a:avLst/>
            </a:prstTxWarp>
            <a:noAutofit/>
          </a:bodyPr>
          <a:lstStyle/>
          <a:p>
            <a:pPr algn="ctr" defTabSz="1097280">
              <a:defRPr/>
            </a:pPr>
            <a:r>
              <a:rPr lang="en-US" sz="1050" b="1" dirty="0">
                <a:ln>
                  <a:solidFill>
                    <a:prstClr val="white">
                      <a:alpha val="0"/>
                    </a:prstClr>
                  </a:solidFill>
                </a:ln>
                <a:solidFill>
                  <a:schemeClr val="tx1"/>
                </a:solidFill>
                <a:latin typeface="Calibri" panose="020F0502020204030204"/>
              </a:rPr>
              <a:t>Retain</a:t>
            </a:r>
          </a:p>
        </p:txBody>
      </p:sp>
      <p:sp>
        <p:nvSpPr>
          <p:cNvPr id="153" name="TextBox 152">
            <a:extLst>
              <a:ext uri="{FF2B5EF4-FFF2-40B4-BE49-F238E27FC236}">
                <a16:creationId xmlns:a16="http://schemas.microsoft.com/office/drawing/2014/main" id="{6B096018-1938-5049-B85E-A9DA1CAF4ADC}"/>
              </a:ext>
            </a:extLst>
          </p:cNvPr>
          <p:cNvSpPr txBox="1"/>
          <p:nvPr/>
        </p:nvSpPr>
        <p:spPr>
          <a:xfrm>
            <a:off x="4403389" y="4498671"/>
            <a:ext cx="547520" cy="289310"/>
          </a:xfrm>
          <a:prstGeom prst="rect">
            <a:avLst/>
          </a:prstGeom>
          <a:noFill/>
        </p:spPr>
        <p:txBody>
          <a:bodyPr wrap="square" rtlCol="0">
            <a:spAutoFit/>
          </a:bodyPr>
          <a:lstStyle/>
          <a:p>
            <a:pPr defTabSz="1097280">
              <a:defRPr/>
            </a:pPr>
            <a:r>
              <a:rPr lang="en-AU" sz="1280" i="1" dirty="0">
                <a:latin typeface="Calibri" panose="020F0502020204030204"/>
              </a:rPr>
              <a:t>High</a:t>
            </a:r>
          </a:p>
        </p:txBody>
      </p:sp>
      <p:cxnSp>
        <p:nvCxnSpPr>
          <p:cNvPr id="208" name="Straight Arrow Connector 207">
            <a:extLst>
              <a:ext uri="{FF2B5EF4-FFF2-40B4-BE49-F238E27FC236}">
                <a16:creationId xmlns:a16="http://schemas.microsoft.com/office/drawing/2014/main" id="{804378F3-3748-B349-AFB3-72282609D614}"/>
              </a:ext>
            </a:extLst>
          </p:cNvPr>
          <p:cNvCxnSpPr>
            <a:cxnSpLocks/>
            <a:stCxn id="26" idx="3"/>
            <a:endCxn id="134" idx="1"/>
          </p:cNvCxnSpPr>
          <p:nvPr/>
        </p:nvCxnSpPr>
        <p:spPr>
          <a:xfrm flipV="1">
            <a:off x="6535914" y="4894120"/>
            <a:ext cx="60501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9" name="Straight Arrow Connector 218">
            <a:extLst>
              <a:ext uri="{FF2B5EF4-FFF2-40B4-BE49-F238E27FC236}">
                <a16:creationId xmlns:a16="http://schemas.microsoft.com/office/drawing/2014/main" id="{36666013-C0D0-144E-B427-88C10FB72AF4}"/>
              </a:ext>
            </a:extLst>
          </p:cNvPr>
          <p:cNvCxnSpPr>
            <a:cxnSpLocks/>
            <a:stCxn id="23" idx="3"/>
            <a:endCxn id="26" idx="1"/>
          </p:cNvCxnSpPr>
          <p:nvPr/>
        </p:nvCxnSpPr>
        <p:spPr>
          <a:xfrm flipV="1">
            <a:off x="4443798" y="4894121"/>
            <a:ext cx="536916" cy="5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CCB93849-8574-264A-AD5C-103CB86826E0}"/>
              </a:ext>
            </a:extLst>
          </p:cNvPr>
          <p:cNvSpPr/>
          <p:nvPr>
            <p:custDataLst>
              <p:tags r:id="rId6"/>
            </p:custDataLst>
          </p:nvPr>
        </p:nvSpPr>
        <p:spPr bwMode="auto">
          <a:xfrm>
            <a:off x="8935852" y="6819624"/>
            <a:ext cx="2130883" cy="803848"/>
          </a:xfrm>
          <a:prstGeom prst="rect">
            <a:avLst/>
          </a:prstGeom>
          <a:solidFill>
            <a:schemeClr val="accent2"/>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8258" tIns="78258" rIns="78258" bIns="78258" numCol="1" spcCol="0" rtlCol="0" fromWordArt="0" anchor="ctr" anchorCtr="0" forceAA="0" compatLnSpc="1">
            <a:prstTxWarp prst="textNoShape">
              <a:avLst/>
            </a:prstTxWarp>
            <a:noAutofit/>
          </a:bodyPr>
          <a:lstStyle/>
          <a:p>
            <a:pPr algn="ctr" defTabSz="1097280">
              <a:defRPr/>
            </a:pPr>
            <a:r>
              <a:rPr lang="en-US" sz="1800" b="1" dirty="0" err="1">
                <a:ln>
                  <a:solidFill>
                    <a:prstClr val="white">
                      <a:alpha val="0"/>
                    </a:prstClr>
                  </a:solidFill>
                </a:ln>
                <a:solidFill>
                  <a:prstClr val="black"/>
                </a:solidFill>
                <a:latin typeface="Calibri" panose="020F0502020204030204"/>
              </a:rPr>
              <a:t>Replatform</a:t>
            </a:r>
            <a:endParaRPr lang="en-US" sz="1800" b="1" dirty="0">
              <a:ln>
                <a:solidFill>
                  <a:prstClr val="white">
                    <a:alpha val="0"/>
                  </a:prstClr>
                </a:solidFill>
              </a:ln>
              <a:solidFill>
                <a:prstClr val="black"/>
              </a:solidFill>
              <a:latin typeface="Calibri" panose="020F0502020204030204"/>
            </a:endParaRPr>
          </a:p>
        </p:txBody>
      </p:sp>
      <p:sp>
        <p:nvSpPr>
          <p:cNvPr id="141" name="TextBox 140">
            <a:extLst>
              <a:ext uri="{FF2B5EF4-FFF2-40B4-BE49-F238E27FC236}">
                <a16:creationId xmlns:a16="http://schemas.microsoft.com/office/drawing/2014/main" id="{7F6933FD-2152-9543-ABA7-329E940A5407}"/>
              </a:ext>
            </a:extLst>
          </p:cNvPr>
          <p:cNvSpPr txBox="1"/>
          <p:nvPr/>
        </p:nvSpPr>
        <p:spPr>
          <a:xfrm>
            <a:off x="2659085" y="5244063"/>
            <a:ext cx="1141092" cy="289310"/>
          </a:xfrm>
          <a:prstGeom prst="rect">
            <a:avLst/>
          </a:prstGeom>
          <a:noFill/>
        </p:spPr>
        <p:txBody>
          <a:bodyPr wrap="square" rtlCol="0">
            <a:spAutoFit/>
          </a:bodyPr>
          <a:lstStyle/>
          <a:p>
            <a:pPr defTabSz="1097280">
              <a:defRPr/>
            </a:pPr>
            <a:r>
              <a:rPr lang="en-AU" sz="1280" i="1" dirty="0">
                <a:latin typeface="Calibri" panose="020F0502020204030204"/>
              </a:rPr>
              <a:t>Medium/Low</a:t>
            </a:r>
          </a:p>
        </p:txBody>
      </p:sp>
      <p:cxnSp>
        <p:nvCxnSpPr>
          <p:cNvPr id="185" name="Elbow Connector 184">
            <a:extLst>
              <a:ext uri="{FF2B5EF4-FFF2-40B4-BE49-F238E27FC236}">
                <a16:creationId xmlns:a16="http://schemas.microsoft.com/office/drawing/2014/main" id="{9CABAC86-A2AD-0241-BB99-78D383E90761}"/>
              </a:ext>
            </a:extLst>
          </p:cNvPr>
          <p:cNvCxnSpPr>
            <a:cxnSpLocks/>
            <a:stCxn id="63" idx="3"/>
            <a:endCxn id="78" idx="1"/>
          </p:cNvCxnSpPr>
          <p:nvPr/>
        </p:nvCxnSpPr>
        <p:spPr>
          <a:xfrm flipV="1">
            <a:off x="10776407" y="5820439"/>
            <a:ext cx="741416" cy="1"/>
          </a:xfrm>
          <a:prstGeom prst="bentConnector3">
            <a:avLst>
              <a:gd name="adj1" fmla="val 50000"/>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Elbow Connector 291">
            <a:extLst>
              <a:ext uri="{FF2B5EF4-FFF2-40B4-BE49-F238E27FC236}">
                <a16:creationId xmlns:a16="http://schemas.microsoft.com/office/drawing/2014/main" id="{0E4669C1-D64E-7F48-AD35-02DB883152C1}"/>
              </a:ext>
            </a:extLst>
          </p:cNvPr>
          <p:cNvCxnSpPr>
            <a:cxnSpLocks/>
            <a:stCxn id="134" idx="3"/>
            <a:endCxn id="74" idx="2"/>
          </p:cNvCxnSpPr>
          <p:nvPr/>
        </p:nvCxnSpPr>
        <p:spPr>
          <a:xfrm flipH="1">
            <a:off x="5292978" y="4894120"/>
            <a:ext cx="3403147" cy="2750375"/>
          </a:xfrm>
          <a:prstGeom prst="bentConnector4">
            <a:avLst>
              <a:gd name="adj1" fmla="val -166232"/>
              <a:gd name="adj2" fmla="val 115045"/>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03" name="TextBox 302">
            <a:extLst>
              <a:ext uri="{FF2B5EF4-FFF2-40B4-BE49-F238E27FC236}">
                <a16:creationId xmlns:a16="http://schemas.microsoft.com/office/drawing/2014/main" id="{4EF029FB-C9EB-0049-A54B-00E0096EB8D6}"/>
              </a:ext>
            </a:extLst>
          </p:cNvPr>
          <p:cNvSpPr txBox="1"/>
          <p:nvPr/>
        </p:nvSpPr>
        <p:spPr>
          <a:xfrm>
            <a:off x="13026748" y="5471247"/>
            <a:ext cx="1110610" cy="289310"/>
          </a:xfrm>
          <a:prstGeom prst="rect">
            <a:avLst/>
          </a:prstGeom>
          <a:noFill/>
        </p:spPr>
        <p:txBody>
          <a:bodyPr wrap="square" rtlCol="0">
            <a:spAutoFit/>
          </a:bodyPr>
          <a:lstStyle/>
          <a:p>
            <a:pPr defTabSz="1097280">
              <a:defRPr/>
            </a:pPr>
            <a:r>
              <a:rPr lang="en-AU" sz="1280" i="1" dirty="0">
                <a:latin typeface="Calibri" panose="020F0502020204030204"/>
              </a:rPr>
              <a:t>&gt;4 months</a:t>
            </a:r>
          </a:p>
        </p:txBody>
      </p:sp>
      <p:cxnSp>
        <p:nvCxnSpPr>
          <p:cNvPr id="323" name="Straight Connector 322">
            <a:extLst>
              <a:ext uri="{FF2B5EF4-FFF2-40B4-BE49-F238E27FC236}">
                <a16:creationId xmlns:a16="http://schemas.microsoft.com/office/drawing/2014/main" id="{729B5BCB-F487-DE4F-A9B6-03EC1E112F50}"/>
              </a:ext>
            </a:extLst>
          </p:cNvPr>
          <p:cNvCxnSpPr/>
          <p:nvPr/>
        </p:nvCxnSpPr>
        <p:spPr>
          <a:xfrm flipV="1">
            <a:off x="53030" y="6445688"/>
            <a:ext cx="14311192" cy="0"/>
          </a:xfrm>
          <a:prstGeom prst="line">
            <a:avLst/>
          </a:prstGeom>
          <a:ln w="63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24" name="TextBox 323">
            <a:extLst>
              <a:ext uri="{FF2B5EF4-FFF2-40B4-BE49-F238E27FC236}">
                <a16:creationId xmlns:a16="http://schemas.microsoft.com/office/drawing/2014/main" id="{0C59A0B7-56D4-7649-A6B1-02D44190FD81}"/>
              </a:ext>
            </a:extLst>
          </p:cNvPr>
          <p:cNvSpPr txBox="1"/>
          <p:nvPr/>
        </p:nvSpPr>
        <p:spPr>
          <a:xfrm>
            <a:off x="454141" y="6794881"/>
            <a:ext cx="2194170" cy="781752"/>
          </a:xfrm>
          <a:prstGeom prst="rect">
            <a:avLst/>
          </a:prstGeom>
          <a:noFill/>
        </p:spPr>
        <p:txBody>
          <a:bodyPr wrap="square" rtlCol="0">
            <a:spAutoFit/>
          </a:bodyPr>
          <a:lstStyle/>
          <a:p>
            <a:pPr algn="ctr" defTabSz="1097280">
              <a:defRPr/>
            </a:pPr>
            <a:r>
              <a:rPr lang="en-AU" sz="2240" b="1" dirty="0">
                <a:latin typeface="Calibri" panose="020F0502020204030204"/>
              </a:rPr>
              <a:t>Treatment Types</a:t>
            </a:r>
          </a:p>
          <a:p>
            <a:pPr algn="ctr" defTabSz="1097280">
              <a:defRPr/>
            </a:pPr>
            <a:r>
              <a:rPr lang="en-AU" sz="2240" b="1" dirty="0">
                <a:latin typeface="Calibri" panose="020F0502020204030204"/>
              </a:rPr>
              <a:t>To Consider</a:t>
            </a:r>
          </a:p>
        </p:txBody>
      </p:sp>
      <p:cxnSp>
        <p:nvCxnSpPr>
          <p:cNvPr id="423" name="Elbow Connector 422">
            <a:extLst>
              <a:ext uri="{FF2B5EF4-FFF2-40B4-BE49-F238E27FC236}">
                <a16:creationId xmlns:a16="http://schemas.microsoft.com/office/drawing/2014/main" id="{0AD6ABAB-7471-D246-9778-5E137D7269A3}"/>
              </a:ext>
            </a:extLst>
          </p:cNvPr>
          <p:cNvCxnSpPr>
            <a:cxnSpLocks/>
            <a:stCxn id="63" idx="2"/>
            <a:endCxn id="107" idx="0"/>
          </p:cNvCxnSpPr>
          <p:nvPr/>
        </p:nvCxnSpPr>
        <p:spPr>
          <a:xfrm rot="16200000" flipH="1">
            <a:off x="9660543" y="6478872"/>
            <a:ext cx="679015" cy="2487"/>
          </a:xfrm>
          <a:prstGeom prst="bentConnector3">
            <a:avLst>
              <a:gd name="adj1" fmla="val 50000"/>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Rounded Rectangle 62">
            <a:extLst>
              <a:ext uri="{FF2B5EF4-FFF2-40B4-BE49-F238E27FC236}">
                <a16:creationId xmlns:a16="http://schemas.microsoft.com/office/drawing/2014/main" id="{BA6DDEAE-A491-CB42-813E-667AE1EE5068}"/>
              </a:ext>
            </a:extLst>
          </p:cNvPr>
          <p:cNvSpPr/>
          <p:nvPr/>
        </p:nvSpPr>
        <p:spPr>
          <a:xfrm>
            <a:off x="9221207" y="5500270"/>
            <a:ext cx="1555200" cy="640339"/>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AU" sz="1280" dirty="0">
                <a:solidFill>
                  <a:schemeClr val="tx1"/>
                </a:solidFill>
                <a:latin typeface="Calibri" panose="020F0502020204030204"/>
              </a:rPr>
              <a:t>Supported in Cloud?</a:t>
            </a:r>
          </a:p>
        </p:txBody>
      </p:sp>
      <p:sp>
        <p:nvSpPr>
          <p:cNvPr id="65" name="TextBox 64">
            <a:extLst>
              <a:ext uri="{FF2B5EF4-FFF2-40B4-BE49-F238E27FC236}">
                <a16:creationId xmlns:a16="http://schemas.microsoft.com/office/drawing/2014/main" id="{CA26FB13-0E49-BD47-BA48-6DFB670B5BC7}"/>
              </a:ext>
            </a:extLst>
          </p:cNvPr>
          <p:cNvSpPr txBox="1"/>
          <p:nvPr/>
        </p:nvSpPr>
        <p:spPr>
          <a:xfrm>
            <a:off x="10761054" y="5484501"/>
            <a:ext cx="547520" cy="289310"/>
          </a:xfrm>
          <a:prstGeom prst="rect">
            <a:avLst/>
          </a:prstGeom>
          <a:noFill/>
        </p:spPr>
        <p:txBody>
          <a:bodyPr wrap="square" rtlCol="0">
            <a:spAutoFit/>
          </a:bodyPr>
          <a:lstStyle/>
          <a:p>
            <a:pPr defTabSz="1097280">
              <a:defRPr/>
            </a:pPr>
            <a:r>
              <a:rPr lang="en-AU" sz="1280" i="1" dirty="0">
                <a:latin typeface="Calibri" panose="020F0502020204030204"/>
              </a:rPr>
              <a:t>Yes</a:t>
            </a:r>
          </a:p>
        </p:txBody>
      </p:sp>
      <p:cxnSp>
        <p:nvCxnSpPr>
          <p:cNvPr id="66" name="Elbow Connector 65">
            <a:extLst>
              <a:ext uri="{FF2B5EF4-FFF2-40B4-BE49-F238E27FC236}">
                <a16:creationId xmlns:a16="http://schemas.microsoft.com/office/drawing/2014/main" id="{883F2AB2-6ADA-6744-8B27-1842C9AF7A7A}"/>
              </a:ext>
            </a:extLst>
          </p:cNvPr>
          <p:cNvCxnSpPr>
            <a:cxnSpLocks/>
            <a:stCxn id="23" idx="2"/>
            <a:endCxn id="63" idx="1"/>
          </p:cNvCxnSpPr>
          <p:nvPr/>
        </p:nvCxnSpPr>
        <p:spPr>
          <a:xfrm rot="16200000" flipH="1">
            <a:off x="6140882" y="2740115"/>
            <a:ext cx="605640" cy="5555009"/>
          </a:xfrm>
          <a:prstGeom prst="bentConnector2">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Rounded Rectangle 77">
            <a:extLst>
              <a:ext uri="{FF2B5EF4-FFF2-40B4-BE49-F238E27FC236}">
                <a16:creationId xmlns:a16="http://schemas.microsoft.com/office/drawing/2014/main" id="{44148E8A-15FE-DF47-B3FD-8C2724DA4476}"/>
              </a:ext>
            </a:extLst>
          </p:cNvPr>
          <p:cNvSpPr/>
          <p:nvPr/>
        </p:nvSpPr>
        <p:spPr>
          <a:xfrm>
            <a:off x="11517823" y="5500269"/>
            <a:ext cx="1555200" cy="640339"/>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AU" sz="1280" dirty="0">
                <a:solidFill>
                  <a:schemeClr val="tx1"/>
                </a:solidFill>
                <a:latin typeface="Calibri" panose="020F0502020204030204"/>
              </a:rPr>
              <a:t>Time available to migrate?</a:t>
            </a:r>
          </a:p>
        </p:txBody>
      </p:sp>
      <p:sp>
        <p:nvSpPr>
          <p:cNvPr id="91" name="TextBox 90">
            <a:extLst>
              <a:ext uri="{FF2B5EF4-FFF2-40B4-BE49-F238E27FC236}">
                <a16:creationId xmlns:a16="http://schemas.microsoft.com/office/drawing/2014/main" id="{1AA83BAA-62B8-6A45-9B5F-FC361C9D32E7}"/>
              </a:ext>
            </a:extLst>
          </p:cNvPr>
          <p:cNvSpPr txBox="1"/>
          <p:nvPr/>
        </p:nvSpPr>
        <p:spPr>
          <a:xfrm>
            <a:off x="9590507" y="6156377"/>
            <a:ext cx="547520" cy="289310"/>
          </a:xfrm>
          <a:prstGeom prst="rect">
            <a:avLst/>
          </a:prstGeom>
          <a:noFill/>
        </p:spPr>
        <p:txBody>
          <a:bodyPr wrap="square" rtlCol="0">
            <a:spAutoFit/>
          </a:bodyPr>
          <a:lstStyle/>
          <a:p>
            <a:pPr defTabSz="1097280">
              <a:defRPr/>
            </a:pPr>
            <a:r>
              <a:rPr lang="en-AU" sz="1280" i="1" dirty="0">
                <a:latin typeface="Calibri" panose="020F0502020204030204"/>
              </a:rPr>
              <a:t>No</a:t>
            </a:r>
          </a:p>
        </p:txBody>
      </p:sp>
      <p:cxnSp>
        <p:nvCxnSpPr>
          <p:cNvPr id="92" name="Elbow Connector 91">
            <a:extLst>
              <a:ext uri="{FF2B5EF4-FFF2-40B4-BE49-F238E27FC236}">
                <a16:creationId xmlns:a16="http://schemas.microsoft.com/office/drawing/2014/main" id="{0D481A4A-A426-D342-929F-50F44DF2C85B}"/>
              </a:ext>
            </a:extLst>
          </p:cNvPr>
          <p:cNvCxnSpPr>
            <a:cxnSpLocks/>
            <a:stCxn id="78" idx="2"/>
            <a:endCxn id="72" idx="0"/>
          </p:cNvCxnSpPr>
          <p:nvPr/>
        </p:nvCxnSpPr>
        <p:spPr>
          <a:xfrm rot="16200000" flipH="1">
            <a:off x="11960284" y="6475746"/>
            <a:ext cx="670278" cy="1"/>
          </a:xfrm>
          <a:prstGeom prst="bentConnector3">
            <a:avLst>
              <a:gd name="adj1" fmla="val 50000"/>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D7A84FCF-9173-8148-9728-0CD28C238983}"/>
              </a:ext>
            </a:extLst>
          </p:cNvPr>
          <p:cNvSpPr txBox="1"/>
          <p:nvPr/>
        </p:nvSpPr>
        <p:spPr>
          <a:xfrm>
            <a:off x="11387890" y="6147640"/>
            <a:ext cx="1015195" cy="289310"/>
          </a:xfrm>
          <a:prstGeom prst="rect">
            <a:avLst/>
          </a:prstGeom>
          <a:noFill/>
        </p:spPr>
        <p:txBody>
          <a:bodyPr wrap="square" rtlCol="0">
            <a:spAutoFit/>
          </a:bodyPr>
          <a:lstStyle/>
          <a:p>
            <a:pPr defTabSz="1097280">
              <a:defRPr/>
            </a:pPr>
            <a:r>
              <a:rPr lang="en-AU" sz="1280" i="1" dirty="0">
                <a:latin typeface="Calibri" panose="020F0502020204030204"/>
              </a:rPr>
              <a:t>&lt; 4 months</a:t>
            </a:r>
          </a:p>
        </p:txBody>
      </p:sp>
      <p:cxnSp>
        <p:nvCxnSpPr>
          <p:cNvPr id="106" name="Elbow Connector 105">
            <a:extLst>
              <a:ext uri="{FF2B5EF4-FFF2-40B4-BE49-F238E27FC236}">
                <a16:creationId xmlns:a16="http://schemas.microsoft.com/office/drawing/2014/main" id="{1E73F5E0-761A-494F-A1FF-7000B238F2C2}"/>
              </a:ext>
            </a:extLst>
          </p:cNvPr>
          <p:cNvCxnSpPr>
            <a:cxnSpLocks/>
            <a:stCxn id="134" idx="2"/>
            <a:endCxn id="63" idx="1"/>
          </p:cNvCxnSpPr>
          <p:nvPr/>
        </p:nvCxnSpPr>
        <p:spPr>
          <a:xfrm rot="16200000" flipH="1">
            <a:off x="8265106" y="4864339"/>
            <a:ext cx="609520" cy="1302682"/>
          </a:xfrm>
          <a:prstGeom prst="bentConnector2">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46B884CD-49E3-854E-B0FD-C0D20B45C52F}"/>
              </a:ext>
            </a:extLst>
          </p:cNvPr>
          <p:cNvSpPr txBox="1"/>
          <p:nvPr/>
        </p:nvSpPr>
        <p:spPr>
          <a:xfrm>
            <a:off x="6494240" y="4508990"/>
            <a:ext cx="547520" cy="289310"/>
          </a:xfrm>
          <a:prstGeom prst="rect">
            <a:avLst/>
          </a:prstGeom>
          <a:noFill/>
        </p:spPr>
        <p:txBody>
          <a:bodyPr wrap="square" rtlCol="0">
            <a:spAutoFit/>
          </a:bodyPr>
          <a:lstStyle/>
          <a:p>
            <a:pPr defTabSz="1097280">
              <a:defRPr/>
            </a:pPr>
            <a:r>
              <a:rPr lang="en-AU" sz="1280" i="1" dirty="0">
                <a:latin typeface="Calibri" panose="020F0502020204030204"/>
              </a:rPr>
              <a:t>Yes</a:t>
            </a:r>
          </a:p>
        </p:txBody>
      </p:sp>
      <p:sp>
        <p:nvSpPr>
          <p:cNvPr id="118" name="TextBox 117">
            <a:extLst>
              <a:ext uri="{FF2B5EF4-FFF2-40B4-BE49-F238E27FC236}">
                <a16:creationId xmlns:a16="http://schemas.microsoft.com/office/drawing/2014/main" id="{403C6D3B-516C-484D-83F7-7291E8D32B4C}"/>
              </a:ext>
            </a:extLst>
          </p:cNvPr>
          <p:cNvSpPr txBox="1"/>
          <p:nvPr/>
        </p:nvSpPr>
        <p:spPr>
          <a:xfrm>
            <a:off x="5365510" y="5195191"/>
            <a:ext cx="547520" cy="289310"/>
          </a:xfrm>
          <a:prstGeom prst="rect">
            <a:avLst/>
          </a:prstGeom>
          <a:noFill/>
        </p:spPr>
        <p:txBody>
          <a:bodyPr wrap="square" rtlCol="0">
            <a:spAutoFit/>
          </a:bodyPr>
          <a:lstStyle/>
          <a:p>
            <a:pPr defTabSz="1097280">
              <a:defRPr/>
            </a:pPr>
            <a:r>
              <a:rPr lang="en-AU" sz="1280" i="1" dirty="0">
                <a:latin typeface="Calibri" panose="020F0502020204030204"/>
              </a:rPr>
              <a:t>No</a:t>
            </a:r>
          </a:p>
        </p:txBody>
      </p:sp>
      <p:cxnSp>
        <p:nvCxnSpPr>
          <p:cNvPr id="119" name="Elbow Connector 118">
            <a:extLst>
              <a:ext uri="{FF2B5EF4-FFF2-40B4-BE49-F238E27FC236}">
                <a16:creationId xmlns:a16="http://schemas.microsoft.com/office/drawing/2014/main" id="{6E00895D-DBF6-BB46-8866-347148DCC01B}"/>
              </a:ext>
            </a:extLst>
          </p:cNvPr>
          <p:cNvCxnSpPr>
            <a:cxnSpLocks/>
            <a:stCxn id="26" idx="2"/>
            <a:endCxn id="63" idx="1"/>
          </p:cNvCxnSpPr>
          <p:nvPr/>
        </p:nvCxnSpPr>
        <p:spPr>
          <a:xfrm rot="16200000" flipH="1">
            <a:off x="7185001" y="3784233"/>
            <a:ext cx="609519" cy="3462893"/>
          </a:xfrm>
          <a:prstGeom prst="bentConnector2">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Elbow Connector 135">
            <a:extLst>
              <a:ext uri="{FF2B5EF4-FFF2-40B4-BE49-F238E27FC236}">
                <a16:creationId xmlns:a16="http://schemas.microsoft.com/office/drawing/2014/main" id="{EF5EDA5C-59B3-9C44-8746-ADD2B05853C6}"/>
              </a:ext>
            </a:extLst>
          </p:cNvPr>
          <p:cNvCxnSpPr>
            <a:cxnSpLocks/>
            <a:stCxn id="78" idx="3"/>
            <a:endCxn id="107" idx="2"/>
          </p:cNvCxnSpPr>
          <p:nvPr/>
        </p:nvCxnSpPr>
        <p:spPr>
          <a:xfrm flipH="1">
            <a:off x="10001294" y="5820439"/>
            <a:ext cx="3071729" cy="1803033"/>
          </a:xfrm>
          <a:prstGeom prst="bentConnector4">
            <a:avLst>
              <a:gd name="adj1" fmla="val -28081"/>
              <a:gd name="adj2" fmla="val 112679"/>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Elbow Connector 186">
            <a:extLst>
              <a:ext uri="{FF2B5EF4-FFF2-40B4-BE49-F238E27FC236}">
                <a16:creationId xmlns:a16="http://schemas.microsoft.com/office/drawing/2014/main" id="{A013A085-8E78-C647-889C-25E098D913CF}"/>
              </a:ext>
            </a:extLst>
          </p:cNvPr>
          <p:cNvCxnSpPr>
            <a:cxnSpLocks/>
            <a:stCxn id="134" idx="3"/>
            <a:endCxn id="76" idx="2"/>
          </p:cNvCxnSpPr>
          <p:nvPr/>
        </p:nvCxnSpPr>
        <p:spPr>
          <a:xfrm flipH="1">
            <a:off x="7645647" y="4894120"/>
            <a:ext cx="1050478" cy="2750375"/>
          </a:xfrm>
          <a:prstGeom prst="bentConnector4">
            <a:avLst>
              <a:gd name="adj1" fmla="val -538498"/>
              <a:gd name="adj2" fmla="val 115405"/>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3278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1749798" y="7161387"/>
            <a:ext cx="12520858" cy="362096"/>
          </a:xfrm>
          <a:prstGeom prst="roundRect">
            <a:avLst/>
          </a:prstGeom>
          <a:gradFill>
            <a:gsLst>
              <a:gs pos="0">
                <a:srgbClr val="FF0000"/>
              </a:gs>
              <a:gs pos="42000">
                <a:srgbClr val="FFFF00"/>
              </a:gs>
              <a:gs pos="70000">
                <a:srgbClr val="0C9B2E"/>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463005"/>
            <a:r>
              <a:rPr lang="en-US" sz="1600" kern="0" dirty="0">
                <a:solidFill>
                  <a:schemeClr val="tx1"/>
                </a:solidFill>
                <a:latin typeface="Arial"/>
                <a:sym typeface="Arial"/>
              </a:rPr>
              <a:t>Test       Development    	 			     Production			</a:t>
            </a:r>
          </a:p>
        </p:txBody>
      </p:sp>
      <p:sp>
        <p:nvSpPr>
          <p:cNvPr id="19" name="Rounded Rectangle 18"/>
          <p:cNvSpPr/>
          <p:nvPr/>
        </p:nvSpPr>
        <p:spPr>
          <a:xfrm>
            <a:off x="1738734" y="6491798"/>
            <a:ext cx="12526574" cy="377643"/>
          </a:xfrm>
          <a:prstGeom prst="roundRect">
            <a:avLst/>
          </a:prstGeom>
          <a:gradFill flip="none" rotWithShape="1">
            <a:gsLst>
              <a:gs pos="0">
                <a:srgbClr val="FF0000"/>
              </a:gs>
              <a:gs pos="36000">
                <a:srgbClr val="FFFF00"/>
              </a:gs>
              <a:gs pos="79000">
                <a:srgbClr val="0C9B2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463005"/>
            <a:r>
              <a:rPr lang="en-US" sz="1600" kern="0" dirty="0">
                <a:solidFill>
                  <a:srgbClr val="FFFFFF"/>
                </a:solidFill>
                <a:latin typeface="Arial"/>
                <a:sym typeface="Arial"/>
              </a:rPr>
              <a:t>Public/Internet		Partners	Internal Only			Restricted		</a:t>
            </a:r>
          </a:p>
        </p:txBody>
      </p:sp>
      <p:sp>
        <p:nvSpPr>
          <p:cNvPr id="2" name="Title 1"/>
          <p:cNvSpPr>
            <a:spLocks noGrp="1"/>
          </p:cNvSpPr>
          <p:nvPr>
            <p:ph type="title"/>
          </p:nvPr>
        </p:nvSpPr>
        <p:spPr>
          <a:xfrm>
            <a:off x="472362" y="216965"/>
            <a:ext cx="13128486" cy="873186"/>
          </a:xfrm>
        </p:spPr>
        <p:txBody>
          <a:bodyPr/>
          <a:lstStyle/>
          <a:p>
            <a:r>
              <a:rPr lang="en-US" dirty="0">
                <a:solidFill>
                  <a:schemeClr val="tx1"/>
                </a:solidFill>
              </a:rPr>
              <a:t>Application Prioritization Criteria</a:t>
            </a:r>
            <a:endParaRPr lang="en-US" sz="2240" b="0" dirty="0">
              <a:solidFill>
                <a:schemeClr val="tx1"/>
              </a:solidFill>
            </a:endParaRPr>
          </a:p>
        </p:txBody>
      </p:sp>
      <p:sp>
        <p:nvSpPr>
          <p:cNvPr id="5" name="TextBox 4"/>
          <p:cNvSpPr txBox="1"/>
          <p:nvPr/>
        </p:nvSpPr>
        <p:spPr>
          <a:xfrm>
            <a:off x="488813" y="6450232"/>
            <a:ext cx="712054" cy="289310"/>
          </a:xfrm>
          <a:prstGeom prst="rect">
            <a:avLst/>
          </a:prstGeom>
          <a:noFill/>
        </p:spPr>
        <p:txBody>
          <a:bodyPr wrap="none" rtlCol="0">
            <a:spAutoFit/>
          </a:bodyPr>
          <a:lstStyle/>
          <a:p>
            <a:pPr defTabSz="1463005"/>
            <a:r>
              <a:rPr lang="en-US" sz="1280" kern="0" dirty="0">
                <a:latin typeface="Arial"/>
                <a:cs typeface="Arial"/>
                <a:sym typeface="Arial"/>
              </a:rPr>
              <a:t>Access</a:t>
            </a:r>
          </a:p>
        </p:txBody>
      </p:sp>
      <p:sp>
        <p:nvSpPr>
          <p:cNvPr id="13" name="TextBox 12"/>
          <p:cNvSpPr txBox="1"/>
          <p:nvPr/>
        </p:nvSpPr>
        <p:spPr>
          <a:xfrm>
            <a:off x="486649" y="1593216"/>
            <a:ext cx="1091419" cy="289310"/>
          </a:xfrm>
          <a:prstGeom prst="rect">
            <a:avLst/>
          </a:prstGeom>
          <a:noFill/>
        </p:spPr>
        <p:txBody>
          <a:bodyPr wrap="square" rtlCol="0">
            <a:spAutoFit/>
          </a:bodyPr>
          <a:lstStyle/>
          <a:p>
            <a:pPr defTabSz="1463005"/>
            <a:r>
              <a:rPr lang="en-US" sz="1280" kern="0" dirty="0">
                <a:latin typeface="Arial"/>
                <a:cs typeface="Arial"/>
                <a:sym typeface="Arial"/>
              </a:rPr>
              <a:t>Risk</a:t>
            </a:r>
          </a:p>
        </p:txBody>
      </p:sp>
      <p:sp>
        <p:nvSpPr>
          <p:cNvPr id="21" name="TextBox 20"/>
          <p:cNvSpPr txBox="1"/>
          <p:nvPr/>
        </p:nvSpPr>
        <p:spPr>
          <a:xfrm>
            <a:off x="2051241" y="2322326"/>
            <a:ext cx="894797" cy="289310"/>
          </a:xfrm>
          <a:prstGeom prst="rect">
            <a:avLst/>
          </a:prstGeom>
          <a:noFill/>
        </p:spPr>
        <p:txBody>
          <a:bodyPr wrap="none" rtlCol="0">
            <a:spAutoFit/>
          </a:bodyPr>
          <a:lstStyle/>
          <a:p>
            <a:pPr defTabSz="1463005"/>
            <a:r>
              <a:rPr lang="en-US" sz="1280" kern="0" dirty="0">
                <a:solidFill>
                  <a:srgbClr val="FFFFFF"/>
                </a:solidFill>
                <a:latin typeface="Arial"/>
                <a:cs typeface="Arial"/>
                <a:sym typeface="Arial"/>
              </a:rPr>
              <a:t>Test Data</a:t>
            </a:r>
          </a:p>
        </p:txBody>
      </p:sp>
      <p:sp>
        <p:nvSpPr>
          <p:cNvPr id="30" name="TextBox 29"/>
          <p:cNvSpPr txBox="1"/>
          <p:nvPr/>
        </p:nvSpPr>
        <p:spPr>
          <a:xfrm>
            <a:off x="492165" y="7121885"/>
            <a:ext cx="1104790" cy="289310"/>
          </a:xfrm>
          <a:prstGeom prst="rect">
            <a:avLst/>
          </a:prstGeom>
          <a:noFill/>
        </p:spPr>
        <p:txBody>
          <a:bodyPr wrap="none" rtlCol="0">
            <a:spAutoFit/>
          </a:bodyPr>
          <a:lstStyle/>
          <a:p>
            <a:pPr defTabSz="1463005"/>
            <a:r>
              <a:rPr lang="en-US" sz="1280" kern="0" dirty="0">
                <a:latin typeface="Arial"/>
                <a:cs typeface="Arial"/>
                <a:sym typeface="Arial"/>
              </a:rPr>
              <a:t>Environment</a:t>
            </a:r>
          </a:p>
        </p:txBody>
      </p:sp>
      <p:sp>
        <p:nvSpPr>
          <p:cNvPr id="89" name="Rounded Rectangle 88"/>
          <p:cNvSpPr/>
          <p:nvPr/>
        </p:nvSpPr>
        <p:spPr>
          <a:xfrm>
            <a:off x="1776919" y="1570596"/>
            <a:ext cx="12526574" cy="377643"/>
          </a:xfrm>
          <a:prstGeom prst="roundRect">
            <a:avLst/>
          </a:prstGeom>
          <a:gradFill flip="none" rotWithShape="1">
            <a:gsLst>
              <a:gs pos="0">
                <a:srgbClr val="C00000"/>
              </a:gs>
              <a:gs pos="59000">
                <a:srgbClr val="FFFF00"/>
              </a:gs>
              <a:gs pos="71000">
                <a:srgbClr val="0C9B2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463005"/>
            <a:r>
              <a:rPr lang="en-US" sz="1600" kern="0" dirty="0">
                <a:solidFill>
                  <a:srgbClr val="FFFFFF"/>
                </a:solidFill>
                <a:latin typeface="Arial"/>
                <a:sym typeface="Arial"/>
              </a:rPr>
              <a:t>Low Business Impact/Cloud Mitigates Risks				                        High Business Impact</a:t>
            </a:r>
          </a:p>
        </p:txBody>
      </p:sp>
      <p:sp>
        <p:nvSpPr>
          <p:cNvPr id="93" name="Rounded Rectangle 92"/>
          <p:cNvSpPr/>
          <p:nvPr/>
        </p:nvSpPr>
        <p:spPr>
          <a:xfrm>
            <a:off x="1738733" y="5750887"/>
            <a:ext cx="12539072" cy="377643"/>
          </a:xfrm>
          <a:prstGeom prst="roundRect">
            <a:avLst/>
          </a:prstGeom>
          <a:gradFill flip="none" rotWithShape="1">
            <a:gsLst>
              <a:gs pos="0">
                <a:srgbClr val="FF0000"/>
              </a:gs>
              <a:gs pos="40000">
                <a:srgbClr val="FFFF00"/>
              </a:gs>
              <a:gs pos="49000">
                <a:srgbClr val="0C9B2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463005"/>
            <a:r>
              <a:rPr lang="en-US" sz="1600" kern="0" dirty="0">
                <a:solidFill>
                  <a:srgbClr val="FFFFFF"/>
                </a:solidFill>
                <a:latin typeface="Arial"/>
                <a:sym typeface="Arial"/>
              </a:rPr>
              <a:t>Unregulated		Minor Compliance		    Heavily Regulated		       </a:t>
            </a:r>
          </a:p>
        </p:txBody>
      </p:sp>
      <p:sp>
        <p:nvSpPr>
          <p:cNvPr id="95" name="TextBox 94"/>
          <p:cNvSpPr txBox="1"/>
          <p:nvPr/>
        </p:nvSpPr>
        <p:spPr>
          <a:xfrm>
            <a:off x="503140" y="5734261"/>
            <a:ext cx="978153" cy="289310"/>
          </a:xfrm>
          <a:prstGeom prst="rect">
            <a:avLst/>
          </a:prstGeom>
          <a:noFill/>
        </p:spPr>
        <p:txBody>
          <a:bodyPr wrap="none" rtlCol="0">
            <a:spAutoFit/>
          </a:bodyPr>
          <a:lstStyle/>
          <a:p>
            <a:pPr defTabSz="1463005"/>
            <a:r>
              <a:rPr lang="en-US" sz="1280" kern="0" dirty="0">
                <a:latin typeface="Arial"/>
                <a:cs typeface="Arial"/>
                <a:sym typeface="Arial"/>
              </a:rPr>
              <a:t>Regulatory</a:t>
            </a:r>
          </a:p>
        </p:txBody>
      </p:sp>
      <p:sp>
        <p:nvSpPr>
          <p:cNvPr id="25" name="TextBox 24"/>
          <p:cNvSpPr txBox="1"/>
          <p:nvPr/>
        </p:nvSpPr>
        <p:spPr>
          <a:xfrm>
            <a:off x="1080489" y="4389264"/>
            <a:ext cx="184731" cy="387798"/>
          </a:xfrm>
          <a:prstGeom prst="rect">
            <a:avLst/>
          </a:prstGeom>
          <a:noFill/>
        </p:spPr>
        <p:txBody>
          <a:bodyPr wrap="none" rtlCol="0">
            <a:spAutoFit/>
          </a:bodyPr>
          <a:lstStyle/>
          <a:p>
            <a:pPr defTabSz="1463005"/>
            <a:endParaRPr lang="en-US" sz="1920" kern="0" dirty="0">
              <a:solidFill>
                <a:srgbClr val="000000"/>
              </a:solidFill>
              <a:latin typeface="Arial"/>
              <a:cs typeface="Arial"/>
              <a:sym typeface="Arial"/>
            </a:endParaRPr>
          </a:p>
        </p:txBody>
      </p:sp>
      <p:sp>
        <p:nvSpPr>
          <p:cNvPr id="96" name="TextBox 95"/>
          <p:cNvSpPr txBox="1"/>
          <p:nvPr/>
        </p:nvSpPr>
        <p:spPr>
          <a:xfrm>
            <a:off x="503140" y="4385190"/>
            <a:ext cx="595035" cy="289310"/>
          </a:xfrm>
          <a:prstGeom prst="rect">
            <a:avLst/>
          </a:prstGeom>
          <a:noFill/>
        </p:spPr>
        <p:txBody>
          <a:bodyPr wrap="none" rtlCol="0">
            <a:spAutoFit/>
          </a:bodyPr>
          <a:lstStyle/>
          <a:p>
            <a:pPr defTabSz="1463005"/>
            <a:r>
              <a:rPr lang="en-US" sz="1280" kern="0" dirty="0">
                <a:latin typeface="Arial"/>
                <a:cs typeface="Arial"/>
                <a:sym typeface="Arial"/>
              </a:rPr>
              <a:t>Scale</a:t>
            </a:r>
          </a:p>
        </p:txBody>
      </p:sp>
      <p:sp>
        <p:nvSpPr>
          <p:cNvPr id="97" name="Rounded Rectangle 96"/>
          <p:cNvSpPr/>
          <p:nvPr/>
        </p:nvSpPr>
        <p:spPr>
          <a:xfrm>
            <a:off x="1759951" y="4362244"/>
            <a:ext cx="12526574" cy="377643"/>
          </a:xfrm>
          <a:prstGeom prst="roundRect">
            <a:avLst/>
          </a:prstGeom>
          <a:gradFill flip="none" rotWithShape="1">
            <a:gsLst>
              <a:gs pos="83000">
                <a:srgbClr val="FF0000"/>
              </a:gs>
              <a:gs pos="51000">
                <a:srgbClr val="FFFF00"/>
              </a:gs>
              <a:gs pos="8000">
                <a:srgbClr val="0C9B2E"/>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463005"/>
            <a:r>
              <a:rPr lang="en-US" sz="1600" kern="0" dirty="0">
                <a:solidFill>
                  <a:srgbClr val="FFFFFF"/>
                </a:solidFill>
                <a:latin typeface="Arial"/>
                <a:sym typeface="Arial"/>
              </a:rPr>
              <a:t>Variable/Growing Rapidly						 Static/Low Utilization</a:t>
            </a:r>
          </a:p>
        </p:txBody>
      </p:sp>
      <p:sp>
        <p:nvSpPr>
          <p:cNvPr id="56" name="TextBox 55"/>
          <p:cNvSpPr txBox="1"/>
          <p:nvPr/>
        </p:nvSpPr>
        <p:spPr>
          <a:xfrm>
            <a:off x="1734287" y="1110791"/>
            <a:ext cx="12562958" cy="387798"/>
          </a:xfrm>
          <a:prstGeom prst="rect">
            <a:avLst/>
          </a:prstGeom>
          <a:noFill/>
        </p:spPr>
        <p:txBody>
          <a:bodyPr wrap="square" rtlCol="0">
            <a:spAutoFit/>
          </a:bodyPr>
          <a:lstStyle/>
          <a:p>
            <a:pPr defTabSz="1463005"/>
            <a:r>
              <a:rPr lang="en-US" sz="1920" kern="0" dirty="0">
                <a:latin typeface="Arial"/>
                <a:cs typeface="Arial"/>
                <a:sym typeface="Arial"/>
              </a:rPr>
              <a:t>High Priority						                                Low Priority</a:t>
            </a:r>
          </a:p>
        </p:txBody>
      </p:sp>
      <p:sp>
        <p:nvSpPr>
          <p:cNvPr id="26" name="TextBox 25">
            <a:extLst>
              <a:ext uri="{FF2B5EF4-FFF2-40B4-BE49-F238E27FC236}">
                <a16:creationId xmlns:a16="http://schemas.microsoft.com/office/drawing/2014/main" id="{F3556B73-FBF3-CE46-9E75-D2B0F725DD6D}"/>
              </a:ext>
            </a:extLst>
          </p:cNvPr>
          <p:cNvSpPr txBox="1"/>
          <p:nvPr/>
        </p:nvSpPr>
        <p:spPr>
          <a:xfrm>
            <a:off x="528829" y="2941590"/>
            <a:ext cx="1239442" cy="486287"/>
          </a:xfrm>
          <a:prstGeom prst="rect">
            <a:avLst/>
          </a:prstGeom>
          <a:noFill/>
        </p:spPr>
        <p:txBody>
          <a:bodyPr wrap="none" rtlCol="0">
            <a:spAutoFit/>
          </a:bodyPr>
          <a:lstStyle/>
          <a:p>
            <a:pPr defTabSz="1463005"/>
            <a:r>
              <a:rPr lang="en-US" sz="1280" kern="0" dirty="0">
                <a:latin typeface="Arial"/>
                <a:cs typeface="Arial"/>
                <a:sym typeface="Arial"/>
              </a:rPr>
              <a:t>Cost Savings/ </a:t>
            </a:r>
          </a:p>
          <a:p>
            <a:pPr defTabSz="1463005"/>
            <a:r>
              <a:rPr lang="en-US" sz="1280" kern="0" dirty="0">
                <a:latin typeface="Arial"/>
                <a:cs typeface="Arial"/>
                <a:sym typeface="Arial"/>
              </a:rPr>
              <a:t>ROI</a:t>
            </a:r>
          </a:p>
        </p:txBody>
      </p:sp>
      <p:sp>
        <p:nvSpPr>
          <p:cNvPr id="27" name="Rounded Rectangle 26">
            <a:extLst>
              <a:ext uri="{FF2B5EF4-FFF2-40B4-BE49-F238E27FC236}">
                <a16:creationId xmlns:a16="http://schemas.microsoft.com/office/drawing/2014/main" id="{5A26C1A0-CDCD-FD40-B49A-48B4BE7D8EC4}"/>
              </a:ext>
            </a:extLst>
          </p:cNvPr>
          <p:cNvSpPr/>
          <p:nvPr/>
        </p:nvSpPr>
        <p:spPr>
          <a:xfrm>
            <a:off x="1770671" y="2978587"/>
            <a:ext cx="12526574" cy="377643"/>
          </a:xfrm>
          <a:prstGeom prst="roundRect">
            <a:avLst/>
          </a:prstGeom>
          <a:gradFill flip="none" rotWithShape="1">
            <a:gsLst>
              <a:gs pos="90000">
                <a:srgbClr val="FF0000"/>
              </a:gs>
              <a:gs pos="70000">
                <a:srgbClr val="FFFF00"/>
              </a:gs>
              <a:gs pos="14000">
                <a:srgbClr val="0C9B2E"/>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463005"/>
            <a:r>
              <a:rPr lang="en-US" sz="1600" kern="0" dirty="0">
                <a:solidFill>
                  <a:srgbClr val="FFFFFF"/>
                </a:solidFill>
                <a:latin typeface="Arial"/>
                <a:sym typeface="Arial"/>
              </a:rPr>
              <a:t>Migration Cost Recovered Rapidly				               Value Not Quickly Realized</a:t>
            </a:r>
          </a:p>
        </p:txBody>
      </p:sp>
      <p:sp>
        <p:nvSpPr>
          <p:cNvPr id="28" name="TextBox 27">
            <a:extLst>
              <a:ext uri="{FF2B5EF4-FFF2-40B4-BE49-F238E27FC236}">
                <a16:creationId xmlns:a16="http://schemas.microsoft.com/office/drawing/2014/main" id="{ADFE75CB-DA94-7A42-9A83-F2FDA248B20D}"/>
              </a:ext>
            </a:extLst>
          </p:cNvPr>
          <p:cNvSpPr txBox="1"/>
          <p:nvPr/>
        </p:nvSpPr>
        <p:spPr>
          <a:xfrm>
            <a:off x="482367" y="3694498"/>
            <a:ext cx="995785" cy="289310"/>
          </a:xfrm>
          <a:prstGeom prst="rect">
            <a:avLst/>
          </a:prstGeom>
          <a:noFill/>
        </p:spPr>
        <p:txBody>
          <a:bodyPr wrap="none" rtlCol="0">
            <a:spAutoFit/>
          </a:bodyPr>
          <a:lstStyle/>
          <a:p>
            <a:pPr defTabSz="1463005"/>
            <a:r>
              <a:rPr lang="en-US" sz="1280" kern="0" dirty="0">
                <a:latin typeface="Arial"/>
                <a:cs typeface="Arial"/>
                <a:sym typeface="Arial"/>
              </a:rPr>
              <a:t>Complexity</a:t>
            </a:r>
          </a:p>
        </p:txBody>
      </p:sp>
      <p:sp>
        <p:nvSpPr>
          <p:cNvPr id="29" name="Rounded Rectangle 28">
            <a:extLst>
              <a:ext uri="{FF2B5EF4-FFF2-40B4-BE49-F238E27FC236}">
                <a16:creationId xmlns:a16="http://schemas.microsoft.com/office/drawing/2014/main" id="{063B8537-3A87-884A-87A1-7BA6D6FCBDA7}"/>
              </a:ext>
            </a:extLst>
          </p:cNvPr>
          <p:cNvSpPr/>
          <p:nvPr/>
        </p:nvSpPr>
        <p:spPr>
          <a:xfrm>
            <a:off x="1770671" y="3671879"/>
            <a:ext cx="12526574" cy="377643"/>
          </a:xfrm>
          <a:prstGeom prst="roundRect">
            <a:avLst/>
          </a:prstGeom>
          <a:gradFill flip="none" rotWithShape="1">
            <a:gsLst>
              <a:gs pos="100000">
                <a:srgbClr val="FF0000"/>
              </a:gs>
              <a:gs pos="34000">
                <a:srgbClr val="FFFF00"/>
              </a:gs>
              <a:gs pos="0">
                <a:srgbClr val="0C9B2E"/>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463005"/>
            <a:r>
              <a:rPr lang="en-US" sz="1600" kern="0" dirty="0">
                <a:solidFill>
                  <a:srgbClr val="FFFFFF"/>
                </a:solidFill>
                <a:latin typeface="Arial"/>
                <a:sym typeface="Arial"/>
              </a:rPr>
              <a:t>Trivial to migrate                                                                           Detailed plans/Orchestration Required                         Heavy dependent</a:t>
            </a:r>
          </a:p>
        </p:txBody>
      </p:sp>
      <p:sp>
        <p:nvSpPr>
          <p:cNvPr id="31" name="TextBox 30">
            <a:extLst>
              <a:ext uri="{FF2B5EF4-FFF2-40B4-BE49-F238E27FC236}">
                <a16:creationId xmlns:a16="http://schemas.microsoft.com/office/drawing/2014/main" id="{781B0E46-7259-8C40-85E1-016829669204}"/>
              </a:ext>
            </a:extLst>
          </p:cNvPr>
          <p:cNvSpPr txBox="1"/>
          <p:nvPr/>
        </p:nvSpPr>
        <p:spPr>
          <a:xfrm>
            <a:off x="482367" y="2205954"/>
            <a:ext cx="1632275" cy="486287"/>
          </a:xfrm>
          <a:prstGeom prst="rect">
            <a:avLst/>
          </a:prstGeom>
          <a:noFill/>
        </p:spPr>
        <p:txBody>
          <a:bodyPr wrap="square" rtlCol="0">
            <a:spAutoFit/>
          </a:bodyPr>
          <a:lstStyle/>
          <a:p>
            <a:pPr defTabSz="1463005"/>
            <a:r>
              <a:rPr lang="en-US" sz="1280" kern="0" dirty="0">
                <a:latin typeface="Arial"/>
                <a:cs typeface="Arial"/>
                <a:sym typeface="Arial"/>
              </a:rPr>
              <a:t>Change Effort</a:t>
            </a:r>
          </a:p>
          <a:p>
            <a:pPr defTabSz="1463005"/>
            <a:r>
              <a:rPr lang="en-US" sz="1280" kern="0" dirty="0">
                <a:latin typeface="Arial"/>
                <a:cs typeface="Arial"/>
                <a:sym typeface="Arial"/>
              </a:rPr>
              <a:t>Required</a:t>
            </a:r>
          </a:p>
        </p:txBody>
      </p:sp>
      <p:sp>
        <p:nvSpPr>
          <p:cNvPr id="34" name="Rounded Rectangle 33">
            <a:extLst>
              <a:ext uri="{FF2B5EF4-FFF2-40B4-BE49-F238E27FC236}">
                <a16:creationId xmlns:a16="http://schemas.microsoft.com/office/drawing/2014/main" id="{D278C55B-0184-4F4F-92F1-403E5AF5C76E}"/>
              </a:ext>
            </a:extLst>
          </p:cNvPr>
          <p:cNvSpPr/>
          <p:nvPr/>
        </p:nvSpPr>
        <p:spPr>
          <a:xfrm>
            <a:off x="1780291" y="2276299"/>
            <a:ext cx="12526574" cy="377643"/>
          </a:xfrm>
          <a:prstGeom prst="roundRect">
            <a:avLst/>
          </a:prstGeom>
          <a:gradFill flip="none" rotWithShape="1">
            <a:gsLst>
              <a:gs pos="100000">
                <a:srgbClr val="FF0000"/>
              </a:gs>
              <a:gs pos="60000">
                <a:srgbClr val="FFFF00"/>
              </a:gs>
              <a:gs pos="42000">
                <a:srgbClr val="0C9B2E"/>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463005"/>
            <a:r>
              <a:rPr lang="en-US" sz="1600" kern="0" dirty="0">
                <a:solidFill>
                  <a:srgbClr val="FFFFFF"/>
                </a:solidFill>
                <a:latin typeface="Arial"/>
                <a:sym typeface="Arial"/>
              </a:rPr>
              <a:t>Current Platforms/Minor Transformation			                 Outdated Platforms/Major Transformation</a:t>
            </a:r>
          </a:p>
        </p:txBody>
      </p:sp>
      <p:sp>
        <p:nvSpPr>
          <p:cNvPr id="35" name="TextBox 34">
            <a:extLst>
              <a:ext uri="{FF2B5EF4-FFF2-40B4-BE49-F238E27FC236}">
                <a16:creationId xmlns:a16="http://schemas.microsoft.com/office/drawing/2014/main" id="{F228740F-377F-EA4B-9E20-022B404B85C7}"/>
              </a:ext>
            </a:extLst>
          </p:cNvPr>
          <p:cNvSpPr txBox="1"/>
          <p:nvPr/>
        </p:nvSpPr>
        <p:spPr>
          <a:xfrm>
            <a:off x="503140" y="5034725"/>
            <a:ext cx="622286" cy="289310"/>
          </a:xfrm>
          <a:prstGeom prst="rect">
            <a:avLst/>
          </a:prstGeom>
          <a:noFill/>
        </p:spPr>
        <p:txBody>
          <a:bodyPr wrap="none" rtlCol="0">
            <a:spAutoFit/>
          </a:bodyPr>
          <a:lstStyle/>
          <a:p>
            <a:pPr defTabSz="1463005"/>
            <a:r>
              <a:rPr lang="en-US" sz="1280" kern="0" dirty="0">
                <a:latin typeface="Arial"/>
                <a:cs typeface="Arial"/>
                <a:sym typeface="Arial"/>
              </a:rPr>
              <a:t>Agility</a:t>
            </a:r>
          </a:p>
        </p:txBody>
      </p:sp>
      <p:sp>
        <p:nvSpPr>
          <p:cNvPr id="36" name="Rounded Rectangle 35">
            <a:extLst>
              <a:ext uri="{FF2B5EF4-FFF2-40B4-BE49-F238E27FC236}">
                <a16:creationId xmlns:a16="http://schemas.microsoft.com/office/drawing/2014/main" id="{B2161CF2-60A0-F049-AE7D-730FE1CACE38}"/>
              </a:ext>
            </a:extLst>
          </p:cNvPr>
          <p:cNvSpPr/>
          <p:nvPr/>
        </p:nvSpPr>
        <p:spPr>
          <a:xfrm>
            <a:off x="1759951" y="5032620"/>
            <a:ext cx="12526574" cy="377643"/>
          </a:xfrm>
          <a:prstGeom prst="roundRect">
            <a:avLst/>
          </a:prstGeom>
          <a:gradFill flip="none" rotWithShape="1">
            <a:gsLst>
              <a:gs pos="94000">
                <a:srgbClr val="FF0000"/>
              </a:gs>
              <a:gs pos="78000">
                <a:srgbClr val="FFFF00"/>
              </a:gs>
              <a:gs pos="0">
                <a:srgbClr val="0C9B2E"/>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463005"/>
            <a:r>
              <a:rPr lang="en-US" sz="1600" kern="0" dirty="0">
                <a:solidFill>
                  <a:srgbClr val="FFFFFF"/>
                </a:solidFill>
                <a:latin typeface="Arial"/>
                <a:sym typeface="Arial"/>
              </a:rPr>
              <a:t>Active/Heavy Development						     Stagnant/Retiring</a:t>
            </a:r>
          </a:p>
        </p:txBody>
      </p:sp>
      <p:pic>
        <p:nvPicPr>
          <p:cNvPr id="24" name="Picture 23">
            <a:extLst>
              <a:ext uri="{FF2B5EF4-FFF2-40B4-BE49-F238E27FC236}">
                <a16:creationId xmlns:a16="http://schemas.microsoft.com/office/drawing/2014/main" id="{7F877B40-E343-834B-8A3F-47509B9E7C90}"/>
              </a:ext>
            </a:extLst>
          </p:cNvPr>
          <p:cNvPicPr>
            <a:picLocks noChangeAspect="1"/>
          </p:cNvPicPr>
          <p:nvPr/>
        </p:nvPicPr>
        <p:blipFill rotWithShape="1">
          <a:blip r:embed="rId3"/>
          <a:srcRect l="11024" r="14231"/>
          <a:stretch/>
        </p:blipFill>
        <p:spPr>
          <a:xfrm>
            <a:off x="13654112" y="6811"/>
            <a:ext cx="966264" cy="896112"/>
          </a:xfrm>
          <a:prstGeom prst="rect">
            <a:avLst/>
          </a:prstGeom>
        </p:spPr>
      </p:pic>
    </p:spTree>
    <p:extLst>
      <p:ext uri="{BB962C8B-B14F-4D97-AF65-F5344CB8AC3E}">
        <p14:creationId xmlns:p14="http://schemas.microsoft.com/office/powerpoint/2010/main" val="413023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97F0-FFD7-1747-A006-FBD87B9E58CB}"/>
              </a:ext>
            </a:extLst>
          </p:cNvPr>
          <p:cNvSpPr>
            <a:spLocks noGrp="1"/>
          </p:cNvSpPr>
          <p:nvPr>
            <p:ph type="title"/>
          </p:nvPr>
        </p:nvSpPr>
        <p:spPr/>
        <p:txBody>
          <a:bodyPr/>
          <a:lstStyle/>
          <a:p>
            <a:r>
              <a:rPr lang="en-US" dirty="0">
                <a:solidFill>
                  <a:schemeClr val="tx1"/>
                </a:solidFill>
              </a:rPr>
              <a:t>Dependency Groups and Wave Planning Considerations </a:t>
            </a:r>
          </a:p>
        </p:txBody>
      </p:sp>
      <p:sp>
        <p:nvSpPr>
          <p:cNvPr id="3" name="Content Placeholder 2">
            <a:extLst>
              <a:ext uri="{FF2B5EF4-FFF2-40B4-BE49-F238E27FC236}">
                <a16:creationId xmlns:a16="http://schemas.microsoft.com/office/drawing/2014/main" id="{1DCFE527-E3CB-3F4A-825A-8ACC3C32C9ED}"/>
              </a:ext>
            </a:extLst>
          </p:cNvPr>
          <p:cNvSpPr>
            <a:spLocks noGrp="1"/>
          </p:cNvSpPr>
          <p:nvPr>
            <p:ph idx="1"/>
          </p:nvPr>
        </p:nvSpPr>
        <p:spPr/>
        <p:txBody>
          <a:bodyPr/>
          <a:lstStyle/>
          <a:p>
            <a:pPr marL="548640" indent="-548640">
              <a:buFontTx/>
              <a:buChar char="-"/>
            </a:pPr>
            <a:r>
              <a:rPr lang="en-US" dirty="0">
                <a:solidFill>
                  <a:schemeClr val="tx1"/>
                </a:solidFill>
              </a:rPr>
              <a:t>Dependency Groups are an atomic unit and what </a:t>
            </a:r>
            <a:r>
              <a:rPr lang="en-US" u="sng" dirty="0">
                <a:solidFill>
                  <a:schemeClr val="tx1"/>
                </a:solidFill>
              </a:rPr>
              <a:t>MUST</a:t>
            </a:r>
            <a:r>
              <a:rPr lang="en-US" dirty="0">
                <a:solidFill>
                  <a:schemeClr val="tx1"/>
                </a:solidFill>
              </a:rPr>
              <a:t> move at the same time</a:t>
            </a:r>
          </a:p>
          <a:p>
            <a:pPr marL="548640" indent="-548640">
              <a:buFontTx/>
              <a:buChar char="-"/>
            </a:pPr>
            <a:r>
              <a:rPr lang="en-US" dirty="0">
                <a:solidFill>
                  <a:schemeClr val="tx1"/>
                </a:solidFill>
              </a:rPr>
              <a:t>Waves are what </a:t>
            </a:r>
            <a:r>
              <a:rPr lang="en-US" u="sng" dirty="0">
                <a:solidFill>
                  <a:schemeClr val="tx1"/>
                </a:solidFill>
              </a:rPr>
              <a:t>IS</a:t>
            </a:r>
            <a:r>
              <a:rPr lang="en-US" dirty="0">
                <a:solidFill>
                  <a:schemeClr val="tx1"/>
                </a:solidFill>
              </a:rPr>
              <a:t> moving over a period of time</a:t>
            </a:r>
          </a:p>
          <a:p>
            <a:pPr marL="548640" indent="-548640">
              <a:buFontTx/>
              <a:buChar char="-"/>
            </a:pPr>
            <a:r>
              <a:rPr lang="en-US" dirty="0">
                <a:solidFill>
                  <a:schemeClr val="tx1"/>
                </a:solidFill>
              </a:rPr>
              <a:t>Combine and schedule “groups” into waves</a:t>
            </a:r>
          </a:p>
          <a:p>
            <a:pPr marL="548640" indent="-548640">
              <a:buFontTx/>
              <a:buChar char="-"/>
            </a:pPr>
            <a:r>
              <a:rPr lang="en-US" dirty="0">
                <a:solidFill>
                  <a:schemeClr val="tx1"/>
                </a:solidFill>
              </a:rPr>
              <a:t>Waves consist of one or more Dependency Groups</a:t>
            </a:r>
          </a:p>
          <a:p>
            <a:pPr marL="548640" indent="-548640">
              <a:buFontTx/>
              <a:buChar char="-"/>
            </a:pPr>
            <a:r>
              <a:rPr lang="en-US" dirty="0">
                <a:solidFill>
                  <a:schemeClr val="tx1"/>
                </a:solidFill>
              </a:rPr>
              <a:t>Align Waves to Business Outcomes</a:t>
            </a:r>
          </a:p>
          <a:p>
            <a:pPr marL="548640" indent="-548640">
              <a:buFontTx/>
              <a:buChar char="-"/>
            </a:pPr>
            <a:r>
              <a:rPr lang="en-US" dirty="0">
                <a:solidFill>
                  <a:schemeClr val="tx1"/>
                </a:solidFill>
              </a:rPr>
              <a:t>A Wave can range from a few weeks to months</a:t>
            </a:r>
          </a:p>
          <a:p>
            <a:pPr marL="548640" indent="-548640">
              <a:buFontTx/>
              <a:buChar char="-"/>
            </a:pPr>
            <a:r>
              <a:rPr lang="en-US" dirty="0">
                <a:solidFill>
                  <a:schemeClr val="tx1"/>
                </a:solidFill>
              </a:rPr>
              <a:t>Smaller and frequent waves are preferable</a:t>
            </a:r>
          </a:p>
          <a:p>
            <a:pPr marL="548640" indent="-548640">
              <a:buFontTx/>
              <a:buChar char="-"/>
            </a:pPr>
            <a:r>
              <a:rPr lang="en-US" dirty="0">
                <a:solidFill>
                  <a:schemeClr val="tx1"/>
                </a:solidFill>
              </a:rPr>
              <a:t>Overlap Waves where possible to gain efficiencies</a:t>
            </a:r>
          </a:p>
          <a:p>
            <a:endParaRPr lang="en-US" dirty="0"/>
          </a:p>
        </p:txBody>
      </p:sp>
      <p:pic>
        <p:nvPicPr>
          <p:cNvPr id="4" name="Picture 3">
            <a:extLst>
              <a:ext uri="{FF2B5EF4-FFF2-40B4-BE49-F238E27FC236}">
                <a16:creationId xmlns:a16="http://schemas.microsoft.com/office/drawing/2014/main" id="{D6121D7C-6291-EB4E-BF27-6829845368B8}"/>
              </a:ext>
            </a:extLst>
          </p:cNvPr>
          <p:cNvPicPr>
            <a:picLocks noChangeAspect="1"/>
          </p:cNvPicPr>
          <p:nvPr/>
        </p:nvPicPr>
        <p:blipFill rotWithShape="1">
          <a:blip r:embed="rId3"/>
          <a:srcRect l="11024" r="14231"/>
          <a:stretch/>
        </p:blipFill>
        <p:spPr>
          <a:xfrm>
            <a:off x="13654112" y="6811"/>
            <a:ext cx="966264" cy="896112"/>
          </a:xfrm>
          <a:prstGeom prst="rect">
            <a:avLst/>
          </a:prstGeom>
        </p:spPr>
      </p:pic>
    </p:spTree>
    <p:extLst>
      <p:ext uri="{BB962C8B-B14F-4D97-AF65-F5344CB8AC3E}">
        <p14:creationId xmlns:p14="http://schemas.microsoft.com/office/powerpoint/2010/main" val="30315742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IFKXENZor0uMJqAFqVLYb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ixxzw4E5k6wfqbzyau9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V7bf6Ep9kGs4A2oAXXcA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IFKXENZor0uMJqAFqVLYb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IFKXENZor0uMJqAFqVLYb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V7bf6Ep9kGs4A2oAXXcAQ"/>
</p:tagLst>
</file>

<file path=ppt/theme/theme1.xml><?xml version="1.0" encoding="utf-8"?>
<a:theme xmlns:a="http://schemas.openxmlformats.org/drawingml/2006/main" name="DeckTemplate-AWS">
  <a:themeElements>
    <a:clrScheme name="Custom 16">
      <a:dk1>
        <a:srgbClr val="002D43"/>
      </a:dk1>
      <a:lt1>
        <a:srgbClr val="FFFFFF"/>
      </a:lt1>
      <a:dk2>
        <a:srgbClr val="232F3E"/>
      </a:dk2>
      <a:lt2>
        <a:srgbClr val="FFFFFF"/>
      </a:lt2>
      <a:accent1>
        <a:srgbClr val="FF9900"/>
      </a:accent1>
      <a:accent2>
        <a:srgbClr val="FDC500"/>
      </a:accent2>
      <a:accent3>
        <a:srgbClr val="4D27AA"/>
      </a:accent3>
      <a:accent4>
        <a:srgbClr val="A166FF"/>
      </a:accent4>
      <a:accent5>
        <a:srgbClr val="00A0C8"/>
      </a:accent5>
      <a:accent6>
        <a:srgbClr val="007DBC"/>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DeckTemplate_AWS</Template>
  <TotalTime>70460</TotalTime>
  <Words>2301</Words>
  <Application>Microsoft Macintosh PowerPoint</Application>
  <PresentationFormat>Custom</PresentationFormat>
  <Paragraphs>323</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Amazon Ember</vt:lpstr>
      <vt:lpstr>Amazon Ember Light</vt:lpstr>
      <vt:lpstr>Amazon Ember Regular</vt:lpstr>
      <vt:lpstr>Arial</vt:lpstr>
      <vt:lpstr>Calibri</vt:lpstr>
      <vt:lpstr>DeckTemplate-AWS</vt:lpstr>
      <vt:lpstr>PowerPoint Presentation</vt:lpstr>
      <vt:lpstr>Agenda</vt:lpstr>
      <vt:lpstr>Customer journey</vt:lpstr>
      <vt:lpstr>Portfolio Assessment Overview</vt:lpstr>
      <vt:lpstr>Portfolio Assessment Questions</vt:lpstr>
      <vt:lpstr>“The 7 Rs of migration” </vt:lpstr>
      <vt:lpstr>Cloud Migration Sample 7R Disposition Tree</vt:lpstr>
      <vt:lpstr>Application Prioritization Criteria</vt:lpstr>
      <vt:lpstr>Dependency Groups and Wave Planning Considerations </vt:lpstr>
      <vt:lpstr>Typical Activity Cadence</vt:lpstr>
      <vt:lpstr>Portfolio Assessment Delivery Kit (DK)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German Goncalves</cp:lastModifiedBy>
  <cp:revision>332</cp:revision>
  <dcterms:created xsi:type="dcterms:W3CDTF">2016-06-17T18:22:10Z</dcterms:created>
  <dcterms:modified xsi:type="dcterms:W3CDTF">2021-08-17T19:45:04Z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